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
  </p:notesMasterIdLst>
  <p:handoutMasterIdLst>
    <p:handoutMasterId r:id="rId6"/>
  </p:handoutMasterIdLst>
  <p:sldIdLst>
    <p:sldId id="257" r:id="rId3"/>
    <p:sldId id="258" r:id="rId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p:cViewPr>
        <p:scale>
          <a:sx n="110" d="100"/>
          <a:sy n="110" d="100"/>
        </p:scale>
        <p:origin x="654" y="-450"/>
      </p:cViewPr>
      <p:guideLst/>
    </p:cSldViewPr>
  </p:slideViewPr>
  <p:notesTextViewPr>
    <p:cViewPr>
      <p:scale>
        <a:sx n="1" d="1"/>
        <a:sy n="1" d="1"/>
      </p:scale>
      <p:origin x="0" y="0"/>
    </p:cViewPr>
  </p:notesTextViewPr>
  <p:notesViewPr>
    <p:cSldViewPr>
      <p:cViewPr varScale="1">
        <p:scale>
          <a:sx n="95" d="100"/>
          <a:sy n="95" d="100"/>
        </p:scale>
        <p:origin x="35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en-US" smtClean="0"/>
              <a:t>7/17/2017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en-US" smtClean="0"/>
              <a:t>‹#›</a:t>
            </a:fld>
            <a:endParaRPr lang="en-US"/>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en-US" smtClean="0"/>
              <a:t>7/17/2017</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en-US" smtClean="0"/>
              <a:t>‹#›</a:t>
            </a:fld>
            <a:endParaRPr lang="en-US"/>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utside">
    <p:spTree>
      <p:nvGrpSpPr>
        <p:cNvPr id="1" name=""/>
        <p:cNvGrpSpPr/>
        <p:nvPr/>
      </p:nvGrpSpPr>
      <p:grpSpPr>
        <a:xfrm>
          <a:off x="0" y="0"/>
          <a:ext cx="0" cy="0"/>
          <a:chOff x="0" y="0"/>
          <a:chExt cx="0" cy="0"/>
        </a:xfrm>
      </p:grpSpPr>
      <p:sp>
        <p:nvSpPr>
          <p:cNvPr id="41" name="Instructional Text"/>
          <p:cNvSpPr/>
          <p:nvPr/>
        </p:nvSpPr>
        <p:spPr>
          <a:xfrm>
            <a:off x="10287000" y="4549"/>
            <a:ext cx="16764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dirty="0">
                <a:latin typeface="Arial" pitchFamily="34" charset="0"/>
                <a:cs typeface="Arial" pitchFamily="34" charset="0"/>
              </a:rPr>
              <a:t>Note: </a:t>
            </a:r>
          </a:p>
          <a:p>
            <a:pPr>
              <a:spcBef>
                <a:spcPts val="1200"/>
              </a:spcBef>
            </a:pPr>
            <a:r>
              <a:rPr lang="en-US" sz="1100" b="1" i="1" baseline="0" dirty="0">
                <a:latin typeface="Arial" pitchFamily="34" charset="0"/>
                <a:cs typeface="Arial" pitchFamily="34" charset="0"/>
              </a:rPr>
              <a:t>This brochure </a:t>
            </a:r>
            <a:r>
              <a:rPr lang="en-US" sz="1100" b="1" i="1" dirty="0">
                <a:latin typeface="Arial" pitchFamily="34" charset="0"/>
                <a:cs typeface="Arial" pitchFamily="34" charset="0"/>
              </a:rPr>
              <a:t>is designed to be printed. </a:t>
            </a:r>
            <a:r>
              <a:rPr lang="en-US" sz="1100" b="1" i="1" baseline="0" dirty="0">
                <a:latin typeface="Arial" pitchFamily="34" charset="0"/>
                <a:cs typeface="Arial" pitchFamily="34" charset="0"/>
              </a:rPr>
              <a:t>You should test print on regular paper to ensure proper positioning before printing on</a:t>
            </a:r>
            <a:r>
              <a:rPr lang="en-US" sz="1100" b="1" i="1" dirty="0">
                <a:latin typeface="Arial" pitchFamily="34" charset="0"/>
                <a:cs typeface="Arial" pitchFamily="34" charset="0"/>
              </a:rPr>
              <a:t> card stock.</a:t>
            </a:r>
          </a:p>
          <a:p>
            <a:pPr>
              <a:spcBef>
                <a:spcPts val="1200"/>
              </a:spcBef>
            </a:pPr>
            <a:r>
              <a:rPr lang="en-US" sz="1100" b="1" i="1" baseline="0" dirty="0">
                <a:latin typeface="Arial" pitchFamily="34" charset="0"/>
                <a:cs typeface="Arial" pitchFamily="34" charset="0"/>
              </a:rPr>
              <a:t>You may need to uncheck Scale to Fit Paper in the Print dialog (in the Full Page Slides dropdown).</a:t>
            </a:r>
          </a:p>
          <a:p>
            <a:pPr>
              <a:spcBef>
                <a:spcPts val="1200"/>
              </a:spcBef>
            </a:pPr>
            <a:r>
              <a:rPr lang="en-US" sz="1100" b="1" i="1" dirty="0">
                <a:latin typeface="Arial" pitchFamily="34" charset="0"/>
                <a:cs typeface="Arial" pitchFamily="34" charset="0"/>
              </a:rPr>
              <a:t>Check your printer instructions to print double-sided pages.</a:t>
            </a:r>
            <a:endParaRPr lang="en-US" sz="1100" b="1" i="1" baseline="0" dirty="0">
              <a:latin typeface="Arial" pitchFamily="34" charset="0"/>
              <a:cs typeface="Arial" pitchFamily="34" charset="0"/>
            </a:endParaRPr>
          </a:p>
          <a:p>
            <a:pPr>
              <a:spcBef>
                <a:spcPts val="1200"/>
              </a:spcBef>
            </a:pPr>
            <a:r>
              <a:rPr lang="en-US" sz="1100" b="1" i="1" baseline="0" dirty="0">
                <a:latin typeface="Arial" pitchFamily="34" charset="0"/>
                <a:cs typeface="Arial" pitchFamily="34" charset="0"/>
              </a:rPr>
              <a:t>To change images on this slide, select a picture and delete it. Then click the Insert Picture icon</a:t>
            </a:r>
          </a:p>
          <a:p>
            <a:pPr>
              <a:spcBef>
                <a:spcPts val="1200"/>
              </a:spcBef>
            </a:pPr>
            <a:r>
              <a:rPr lang="en-US" sz="1100" b="1" i="1" baseline="0" dirty="0">
                <a:latin typeface="Arial" pitchFamily="34" charset="0"/>
                <a:cs typeface="Arial" pitchFamily="34" charset="0"/>
              </a:rPr>
              <a:t>in the placeholder to insert your own image.</a:t>
            </a:r>
          </a:p>
          <a:p>
            <a:pPr>
              <a:spcBef>
                <a:spcPts val="1200"/>
              </a:spcBef>
            </a:pPr>
            <a:r>
              <a:rPr lang="en-US" sz="1100" b="1" i="1" dirty="0">
                <a:latin typeface="Arial" pitchFamily="34" charset="0"/>
                <a:cs typeface="Arial" pitchFamily="34" charset="0"/>
              </a:rPr>
              <a:t>To change the logo to your own, right-click  the picture “replace with LOGO” and choose Change Picture.</a:t>
            </a:r>
          </a:p>
        </p:txBody>
      </p:sp>
      <p:pic>
        <p:nvPicPr>
          <p:cNvPr id="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306175" y="4422775"/>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165848" y="4343399"/>
            <a:ext cx="2432304"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en-US"/>
              <a:t>Click icon to add picture</a:t>
            </a:r>
          </a:p>
        </p:txBody>
      </p:sp>
      <p:sp>
        <p:nvSpPr>
          <p:cNvPr id="28" name="Text Placeholder 25"/>
          <p:cNvSpPr>
            <a:spLocks noGrp="1"/>
          </p:cNvSpPr>
          <p:nvPr>
            <p:ph type="body" sz="quarter" idx="15" hasCustomPrompt="1"/>
          </p:nvPr>
        </p:nvSpPr>
        <p:spPr>
          <a:xfrm>
            <a:off x="457200" y="2891409"/>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[Type a caption for your photo]</a:t>
            </a:r>
          </a:p>
        </p:txBody>
      </p:sp>
      <p:sp>
        <p:nvSpPr>
          <p:cNvPr id="27" name="Text Placeholder 25"/>
          <p:cNvSpPr>
            <a:spLocks noGrp="1"/>
          </p:cNvSpPr>
          <p:nvPr>
            <p:ph type="body" sz="quarter" idx="14" hasCustomPrompt="1"/>
          </p:nvPr>
        </p:nvSpPr>
        <p:spPr>
          <a:xfrm>
            <a:off x="457200" y="3241167"/>
            <a:ext cx="2428875" cy="4572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How do you get started with this template?</a:t>
            </a:r>
          </a:p>
        </p:txBody>
      </p:sp>
      <p:sp>
        <p:nvSpPr>
          <p:cNvPr id="26" name="Text Placeholder 25"/>
          <p:cNvSpPr>
            <a:spLocks noGrp="1"/>
          </p:cNvSpPr>
          <p:nvPr>
            <p:ph type="body" sz="quarter" idx="13" hasCustomPrompt="1"/>
          </p:nvPr>
        </p:nvSpPr>
        <p:spPr>
          <a:xfrm>
            <a:off x="457199" y="3677412"/>
            <a:ext cx="2428875" cy="40881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You can use this fresh, professional brochure just as is or easily customize it.</a:t>
            </a:r>
          </a:p>
        </p:txBody>
      </p:sp>
      <p:sp>
        <p:nvSpPr>
          <p:cNvPr id="23" name="Text Placeholder 22"/>
          <p:cNvSpPr>
            <a:spLocks noGrp="1"/>
          </p:cNvSpPr>
          <p:nvPr>
            <p:ph type="body" sz="quarter" idx="12" hasCustomPrompt="1"/>
          </p:nvPr>
        </p:nvSpPr>
        <p:spPr>
          <a:xfrm>
            <a:off x="457200" y="4152901"/>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en-US" dirty="0"/>
              <a:t>We’ve included a few tips throughout the template to help you get started.</a:t>
            </a:r>
            <a:br>
              <a:rPr lang="en-US" dirty="0"/>
            </a:br>
            <a:r>
              <a:rPr lang="en-US" dirty="0"/>
              <a:t>To replace any tip text (such as this) with your own, just click it and begin typing.</a:t>
            </a:r>
            <a:br>
              <a:rPr lang="en-US" dirty="0"/>
            </a:br>
            <a:r>
              <a:rPr lang="en-US" dirty="0"/>
              <a:t>To replace photos in the brochure, select an image and delete it. Then click the Insert Picture icon in the placeholder to insert your own photo.</a:t>
            </a:r>
            <a:br>
              <a:rPr lang="en-US" dirty="0"/>
            </a:br>
            <a:r>
              <a:rPr lang="en-US" dirty="0"/>
              <a:t>To change the logo to your own, right-click  the picture “replace with LOGO” and choose Change Picture.</a:t>
            </a:r>
          </a:p>
        </p:txBody>
      </p:sp>
      <p:sp>
        <p:nvSpPr>
          <p:cNvPr id="29" name="Text Placeholder 25"/>
          <p:cNvSpPr>
            <a:spLocks noGrp="1"/>
          </p:cNvSpPr>
          <p:nvPr>
            <p:ph type="body" sz="quarter" idx="16" hasCustomPrompt="1"/>
          </p:nvPr>
        </p:nvSpPr>
        <p:spPr>
          <a:xfrm>
            <a:off x="3813820" y="609600"/>
            <a:ext cx="2428875" cy="457200"/>
          </a:xfrm>
        </p:spPr>
        <p:txBody>
          <a:bodyPr>
            <a:noAutofit/>
          </a:bodyPr>
          <a:lstStyle>
            <a:lvl1pPr marL="0" indent="0">
              <a:lnSpc>
                <a:spcPct val="90000"/>
              </a:lnSpc>
              <a:spcBef>
                <a:spcPts val="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Who We Are</a:t>
            </a:r>
          </a:p>
        </p:txBody>
      </p:sp>
      <p:sp>
        <p:nvSpPr>
          <p:cNvPr id="30" name="Text Placeholder 25"/>
          <p:cNvSpPr>
            <a:spLocks noGrp="1"/>
          </p:cNvSpPr>
          <p:nvPr>
            <p:ph type="body" sz="quarter" idx="17" hasCustomPrompt="1"/>
          </p:nvPr>
        </p:nvSpPr>
        <p:spPr>
          <a:xfrm>
            <a:off x="3813820" y="1082040"/>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About Us</a:t>
            </a:r>
          </a:p>
        </p:txBody>
      </p:sp>
      <p:sp>
        <p:nvSpPr>
          <p:cNvPr id="45" name="Text Placeholder 25"/>
          <p:cNvSpPr>
            <a:spLocks noGrp="1"/>
          </p:cNvSpPr>
          <p:nvPr>
            <p:ph type="body" sz="quarter" idx="24" hasCustomPrompt="1"/>
          </p:nvPr>
        </p:nvSpPr>
        <p:spPr>
          <a:xfrm>
            <a:off x="3813820" y="1342644"/>
            <a:ext cx="2428875" cy="880809"/>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en-US" sz="1000" b="0" cap="none" baseline="0" dirty="0">
                <a:solidFill>
                  <a:schemeClr val="tx1"/>
                </a:solidFill>
                <a:latin typeface="+mn-lt"/>
              </a:rPr>
              <a:t>This is the place for your ‘elevator pitch.’ If you only had a few seconds to pitch your products or services to someone what would you say?</a:t>
            </a:r>
          </a:p>
        </p:txBody>
      </p:sp>
      <p:sp>
        <p:nvSpPr>
          <p:cNvPr id="32" name="Text Placeholder 25"/>
          <p:cNvSpPr>
            <a:spLocks noGrp="1"/>
          </p:cNvSpPr>
          <p:nvPr>
            <p:ph type="body" sz="quarter" idx="19" hasCustomPrompt="1"/>
          </p:nvPr>
        </p:nvSpPr>
        <p:spPr>
          <a:xfrm>
            <a:off x="3813820" y="2287906"/>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Contact Us</a:t>
            </a:r>
          </a:p>
        </p:txBody>
      </p:sp>
      <p:sp>
        <p:nvSpPr>
          <p:cNvPr id="33" name="Text Placeholder 25"/>
          <p:cNvSpPr>
            <a:spLocks noGrp="1"/>
          </p:cNvSpPr>
          <p:nvPr>
            <p:ph type="body" sz="quarter" idx="20" hasCustomPrompt="1"/>
          </p:nvPr>
        </p:nvSpPr>
        <p:spPr>
          <a:xfrm>
            <a:off x="3813820" y="2538985"/>
            <a:ext cx="2428875" cy="670940"/>
          </a:xfrm>
        </p:spPr>
        <p:txBody>
          <a:bodyPr>
            <a:noAutofit/>
          </a:bodyPr>
          <a:lstStyle>
            <a:lvl1pPr marL="0" indent="0">
              <a:lnSpc>
                <a:spcPct val="10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en-US" sz="1000" b="0" cap="none" baseline="0" dirty="0">
                <a:solidFill>
                  <a:schemeClr val="tx1"/>
                </a:solidFill>
                <a:latin typeface="+mn-lt"/>
              </a:rPr>
              <a:t>Phone: [Telephone]</a:t>
            </a:r>
            <a:br>
              <a:rPr lang="en-US" sz="1000" b="0" cap="none" baseline="0" dirty="0">
                <a:solidFill>
                  <a:schemeClr val="tx1"/>
                </a:solidFill>
                <a:latin typeface="+mn-lt"/>
              </a:rPr>
            </a:br>
            <a:r>
              <a:rPr lang="en-US" sz="1000" b="0" cap="none" baseline="0" dirty="0">
                <a:solidFill>
                  <a:schemeClr val="tx1"/>
                </a:solidFill>
                <a:latin typeface="+mn-lt"/>
              </a:rPr>
              <a:t>Email: [Email address]</a:t>
            </a:r>
            <a:br>
              <a:rPr lang="en-US" sz="1000" b="0" cap="none" baseline="0" dirty="0">
                <a:solidFill>
                  <a:schemeClr val="tx1"/>
                </a:solidFill>
                <a:latin typeface="+mn-lt"/>
              </a:rPr>
            </a:br>
            <a:r>
              <a:rPr lang="en-US" sz="1000" b="0" cap="none" baseline="0" dirty="0">
                <a:solidFill>
                  <a:schemeClr val="tx1"/>
                </a:solidFill>
                <a:latin typeface="+mn-lt"/>
              </a:rPr>
              <a:t>Web: [Web address]</a:t>
            </a:r>
          </a:p>
        </p:txBody>
      </p:sp>
      <p:sp>
        <p:nvSpPr>
          <p:cNvPr id="34" name="Text Placeholder 25"/>
          <p:cNvSpPr>
            <a:spLocks noGrp="1"/>
          </p:cNvSpPr>
          <p:nvPr>
            <p:ph type="body" sz="quarter" idx="21" hasCustomPrompt="1"/>
          </p:nvPr>
        </p:nvSpPr>
        <p:spPr>
          <a:xfrm>
            <a:off x="4746624" y="6851269"/>
            <a:ext cx="1508125" cy="152400"/>
          </a:xfrm>
        </p:spPr>
        <p:txBody>
          <a:bodyPr>
            <a:noAutofit/>
          </a:bodyPr>
          <a:lstStyle>
            <a:lvl1pPr marL="0" indent="0">
              <a:lnSpc>
                <a:spcPct val="90000"/>
              </a:lnSpc>
              <a:spcBef>
                <a:spcPts val="0"/>
              </a:spcBef>
              <a:buNone/>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[company name]</a:t>
            </a:r>
          </a:p>
        </p:txBody>
      </p:sp>
      <p:sp>
        <p:nvSpPr>
          <p:cNvPr id="37" name="Text Placeholder 36"/>
          <p:cNvSpPr>
            <a:spLocks noGrp="1"/>
          </p:cNvSpPr>
          <p:nvPr>
            <p:ph type="body" sz="quarter" idx="22" hasCustomPrompt="1"/>
          </p:nvPr>
        </p:nvSpPr>
        <p:spPr>
          <a:xfrm>
            <a:off x="4746624" y="7004304"/>
            <a:ext cx="1508125" cy="310896"/>
          </a:xfrm>
        </p:spPr>
        <p:txBody>
          <a:bodyPr>
            <a:noAutofit/>
          </a:bodyPr>
          <a:lstStyle>
            <a:lvl1pPr marL="0" indent="0">
              <a:lnSpc>
                <a:spcPct val="120000"/>
              </a:lnSpc>
              <a:spcBef>
                <a:spcPts val="0"/>
              </a:spcBef>
              <a:buNone/>
              <a:defRPr sz="800" baseline="0"/>
            </a:lvl1pPr>
            <a:lvl2pPr marL="0" indent="0">
              <a:defRPr sz="800"/>
            </a:lvl2pPr>
            <a:lvl3pPr marL="0" indent="0">
              <a:defRPr sz="800"/>
            </a:lvl3pPr>
            <a:lvl4pPr marL="0" indent="0">
              <a:defRPr sz="800"/>
            </a:lvl4pPr>
            <a:lvl5pPr marL="0" indent="0">
              <a:defRPr sz="800"/>
            </a:lvl5pPr>
          </a:lstStyle>
          <a:p>
            <a:pPr lvl="0"/>
            <a:r>
              <a:rPr lang="en-US" dirty="0"/>
              <a:t>[Address]</a:t>
            </a:r>
            <a:br>
              <a:rPr lang="en-US" dirty="0"/>
            </a:br>
            <a:r>
              <a:rPr lang="en-US" dirty="0"/>
              <a:t>[City, ST ZIP Code]</a:t>
            </a:r>
          </a:p>
        </p:txBody>
      </p:sp>
      <p:sp>
        <p:nvSpPr>
          <p:cNvPr id="12" name="Picture Placeholder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en-US"/>
              <a:t>Click icon to add picture</a:t>
            </a:r>
          </a:p>
        </p:txBody>
      </p:sp>
      <p:sp>
        <p:nvSpPr>
          <p:cNvPr id="10" name="Title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en-US" dirty="0"/>
              <a:t>Company name</a:t>
            </a:r>
          </a:p>
        </p:txBody>
      </p:sp>
      <p:sp>
        <p:nvSpPr>
          <p:cNvPr id="40" name="Text Placeholder 25"/>
          <p:cNvSpPr>
            <a:spLocks noGrp="1"/>
          </p:cNvSpPr>
          <p:nvPr>
            <p:ph type="body" sz="quarter" idx="23" hasCustomPrompt="1"/>
          </p:nvPr>
        </p:nvSpPr>
        <p:spPr>
          <a:xfrm>
            <a:off x="7322344" y="6624978"/>
            <a:ext cx="2088833" cy="439651"/>
          </a:xfrm>
        </p:spPr>
        <p:txBody>
          <a:bodyPr>
            <a:noAutofit/>
          </a:bodyPr>
          <a:lstStyle>
            <a:lvl1pPr marL="0" indent="0">
              <a:lnSpc>
                <a:spcPct val="100000"/>
              </a:lnSpc>
              <a:spcBef>
                <a:spcPts val="0"/>
              </a:spcBef>
              <a:buNone/>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[Brochure subtitle or company tagline.]</a:t>
            </a:r>
          </a:p>
        </p:txBody>
      </p:sp>
    </p:spTree>
    <p:extLst>
      <p:ext uri="{BB962C8B-B14F-4D97-AF65-F5344CB8AC3E}">
        <p14:creationId xmlns:p14="http://schemas.microsoft.com/office/powerpoint/2010/main" val="478386529"/>
      </p:ext>
    </p:extLst>
  </p:cSld>
  <p:clrMapOvr>
    <a:masterClrMapping/>
  </p:clrMapOvr>
  <p:extLst mod="1">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side">
    <p:spTree>
      <p:nvGrpSpPr>
        <p:cNvPr id="1" name=""/>
        <p:cNvGrpSpPr/>
        <p:nvPr/>
      </p:nvGrpSpPr>
      <p:grpSpPr>
        <a:xfrm>
          <a:off x="0" y="0"/>
          <a:ext cx="0" cy="0"/>
          <a:chOff x="0" y="0"/>
          <a:chExt cx="0" cy="0"/>
        </a:xfrm>
      </p:grpSpPr>
      <p:sp>
        <p:nvSpPr>
          <p:cNvPr id="38" name="Instructional Text"/>
          <p:cNvSpPr/>
          <p:nvPr/>
        </p:nvSpPr>
        <p:spPr>
          <a:xfrm>
            <a:off x="10287000" y="4549"/>
            <a:ext cx="16764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dirty="0">
                <a:latin typeface="Arial" pitchFamily="34" charset="0"/>
                <a:cs typeface="Arial" pitchFamily="34" charset="0"/>
              </a:rPr>
              <a:t>Note: </a:t>
            </a:r>
          </a:p>
          <a:p>
            <a:pPr>
              <a:spcBef>
                <a:spcPts val="1200"/>
              </a:spcBef>
            </a:pPr>
            <a:r>
              <a:rPr lang="en-US" sz="1100" b="1" i="1" baseline="0" dirty="0">
                <a:latin typeface="Arial" pitchFamily="34" charset="0"/>
                <a:cs typeface="Arial" pitchFamily="34" charset="0"/>
              </a:rPr>
              <a:t>This brochure </a:t>
            </a:r>
            <a:r>
              <a:rPr lang="en-US" sz="1100" b="1" i="1" dirty="0">
                <a:latin typeface="Arial" pitchFamily="34" charset="0"/>
                <a:cs typeface="Arial" pitchFamily="34" charset="0"/>
              </a:rPr>
              <a:t>is designed to be printed. </a:t>
            </a:r>
            <a:r>
              <a:rPr lang="en-US" sz="1100" b="1" i="1" baseline="0" dirty="0">
                <a:latin typeface="Arial" pitchFamily="34" charset="0"/>
                <a:cs typeface="Arial" pitchFamily="34" charset="0"/>
              </a:rPr>
              <a:t>You should test print on regular paper to ensure proper positioning before printing on</a:t>
            </a:r>
            <a:r>
              <a:rPr lang="en-US" sz="1100" b="1" i="1" dirty="0">
                <a:latin typeface="Arial" pitchFamily="34" charset="0"/>
                <a:cs typeface="Arial" pitchFamily="34" charset="0"/>
              </a:rPr>
              <a:t> card stock.</a:t>
            </a:r>
          </a:p>
          <a:p>
            <a:pPr>
              <a:spcBef>
                <a:spcPts val="1200"/>
              </a:spcBef>
            </a:pPr>
            <a:r>
              <a:rPr lang="en-US" sz="1100" b="1" i="1" baseline="0" dirty="0">
                <a:latin typeface="Arial" pitchFamily="34" charset="0"/>
                <a:cs typeface="Arial" pitchFamily="34" charset="0"/>
              </a:rPr>
              <a:t>You may need to uncheck Scale to Fit Paper in the Print dialog (in the Full Page Slides dropdown).</a:t>
            </a:r>
          </a:p>
          <a:p>
            <a:pPr>
              <a:spcBef>
                <a:spcPts val="1200"/>
              </a:spcBef>
            </a:pPr>
            <a:r>
              <a:rPr lang="en-US" sz="1100" b="1" i="1" dirty="0">
                <a:latin typeface="Arial" pitchFamily="34" charset="0"/>
                <a:cs typeface="Arial" pitchFamily="34" charset="0"/>
              </a:rPr>
              <a:t>Check your printer instructions to print double-sided pages.</a:t>
            </a:r>
            <a:endParaRPr lang="en-US" sz="1100" b="1" i="1" baseline="0" dirty="0">
              <a:latin typeface="Arial" pitchFamily="34" charset="0"/>
              <a:cs typeface="Arial" pitchFamily="34" charset="0"/>
            </a:endParaRPr>
          </a:p>
          <a:p>
            <a:pPr>
              <a:spcBef>
                <a:spcPts val="1200"/>
              </a:spcBef>
            </a:pPr>
            <a:r>
              <a:rPr lang="en-US" sz="1100" b="1" i="1" baseline="0" dirty="0">
                <a:latin typeface="Arial" pitchFamily="34" charset="0"/>
                <a:cs typeface="Arial" pitchFamily="34" charset="0"/>
              </a:rPr>
              <a:t>To change images on this slide, select a picture and delete it. Then click the Insert Picture icon</a:t>
            </a:r>
          </a:p>
          <a:p>
            <a:pPr>
              <a:spcBef>
                <a:spcPts val="1200"/>
              </a:spcBef>
            </a:pPr>
            <a:r>
              <a:rPr lang="en-US" sz="1100" b="1" i="1" baseline="0" dirty="0">
                <a:latin typeface="Arial" pitchFamily="34" charset="0"/>
                <a:cs typeface="Arial" pitchFamily="34" charset="0"/>
              </a:rPr>
              <a:t>in the placeholder to insert your own image.</a:t>
            </a:r>
          </a:p>
          <a:p>
            <a:pPr>
              <a:spcBef>
                <a:spcPts val="1200"/>
              </a:spcBef>
            </a:pPr>
            <a:r>
              <a:rPr lang="en-US" sz="1100" b="1" i="1" dirty="0">
                <a:latin typeface="Arial" pitchFamily="34" charset="0"/>
                <a:cs typeface="Arial" pitchFamily="34" charset="0"/>
              </a:rPr>
              <a:t>To change the logo to your own, right-click  the picture “replace with LOGO” and choose Change Picture.</a:t>
            </a:r>
          </a:p>
        </p:txBody>
      </p:sp>
      <p:pic>
        <p:nvPicPr>
          <p:cNvPr id="4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306175" y="4422775"/>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a:off x="3813048" y="1930512"/>
            <a:ext cx="243230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3048" y="3537155"/>
            <a:ext cx="243230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25"/>
          <p:cNvSpPr>
            <a:spLocks noGrp="1"/>
          </p:cNvSpPr>
          <p:nvPr>
            <p:ph type="body" sz="quarter" idx="14" hasCustomPrompt="1"/>
          </p:nvPr>
        </p:nvSpPr>
        <p:spPr>
          <a:xfrm>
            <a:off x="457200" y="5151395"/>
            <a:ext cx="2428875" cy="248151"/>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Here are a couple of ideas…</a:t>
            </a:r>
          </a:p>
        </p:txBody>
      </p:sp>
      <p:sp>
        <p:nvSpPr>
          <p:cNvPr id="29" name="Text Placeholder 25"/>
          <p:cNvSpPr>
            <a:spLocks noGrp="1"/>
          </p:cNvSpPr>
          <p:nvPr>
            <p:ph type="body" sz="quarter" idx="16" hasCustomPrompt="1"/>
          </p:nvPr>
        </p:nvSpPr>
        <p:spPr>
          <a:xfrm>
            <a:off x="457200" y="4386248"/>
            <a:ext cx="2428875" cy="609271"/>
          </a:xfrm>
        </p:spPr>
        <p:txBody>
          <a:bodyPr>
            <a:noAutofit/>
          </a:bodyPr>
          <a:lstStyle>
            <a:lvl1pPr marL="0" indent="0">
              <a:lnSpc>
                <a:spcPct val="90000"/>
              </a:lnSpc>
              <a:spcBef>
                <a:spcPts val="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What do you include in a brochure?</a:t>
            </a:r>
          </a:p>
        </p:txBody>
      </p:sp>
      <p:sp>
        <p:nvSpPr>
          <p:cNvPr id="13" name="Picture Placeholder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en-US"/>
              <a:t>Click icon to add picture</a:t>
            </a:r>
          </a:p>
        </p:txBody>
      </p:sp>
      <p:sp>
        <p:nvSpPr>
          <p:cNvPr id="26" name="Text Placeholder 25"/>
          <p:cNvSpPr>
            <a:spLocks noGrp="1"/>
          </p:cNvSpPr>
          <p:nvPr>
            <p:ph type="body" sz="quarter" idx="13" hasCustomPrompt="1"/>
          </p:nvPr>
        </p:nvSpPr>
        <p:spPr>
          <a:xfrm>
            <a:off x="457199" y="5399546"/>
            <a:ext cx="2428875" cy="1915653"/>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This spot would be perfect for a mission statement. You might use the right side of the page to summarize how you stand out from the crowd and use the center for a brief success story.</a:t>
            </a:r>
            <a:br>
              <a:rPr lang="en-US" dirty="0"/>
            </a:br>
            <a:r>
              <a:rPr lang="en-US" dirty="0"/>
              <a:t>(And be sure to pick photos that show off what your company does best. Pictures should always dress to impress.)</a:t>
            </a:r>
          </a:p>
        </p:txBody>
      </p:sp>
      <p:sp>
        <p:nvSpPr>
          <p:cNvPr id="30" name="Text Placeholder 25"/>
          <p:cNvSpPr>
            <a:spLocks noGrp="1"/>
          </p:cNvSpPr>
          <p:nvPr>
            <p:ph type="body" sz="quarter" idx="17" hasCustomPrompt="1"/>
          </p:nvPr>
        </p:nvSpPr>
        <p:spPr>
          <a:xfrm>
            <a:off x="3813820" y="612648"/>
            <a:ext cx="2428875" cy="454152"/>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Think a document that looks this good has to be difficult to format?</a:t>
            </a:r>
          </a:p>
        </p:txBody>
      </p:sp>
      <p:sp>
        <p:nvSpPr>
          <p:cNvPr id="31" name="Text Placeholder 25"/>
          <p:cNvSpPr>
            <a:spLocks noGrp="1"/>
          </p:cNvSpPr>
          <p:nvPr>
            <p:ph type="body" sz="quarter" idx="18" hasCustomPrompt="1"/>
          </p:nvPr>
        </p:nvSpPr>
        <p:spPr>
          <a:xfrm>
            <a:off x="3813820" y="1066800"/>
            <a:ext cx="2428875" cy="68580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Think again! The placeholders in this brochure are formatted for you. Enter your own text with just a click.</a:t>
            </a:r>
          </a:p>
        </p:txBody>
      </p:sp>
      <p:sp>
        <p:nvSpPr>
          <p:cNvPr id="18" name="Text Placeholder 25"/>
          <p:cNvSpPr>
            <a:spLocks noGrp="1"/>
          </p:cNvSpPr>
          <p:nvPr>
            <p:ph type="body" sz="quarter" idx="23" hasCustomPrompt="1"/>
          </p:nvPr>
        </p:nvSpPr>
        <p:spPr>
          <a:xfrm>
            <a:off x="3813820" y="1994810"/>
            <a:ext cx="2428875" cy="1384504"/>
          </a:xfrm>
        </p:spPr>
        <p:txBody>
          <a:bodyPr anchor="ctr">
            <a:noAutofit/>
          </a:bodyPr>
          <a:lstStyle>
            <a:lvl1pPr marL="0" indent="0">
              <a:lnSpc>
                <a:spcPct val="130000"/>
              </a:lnSpc>
              <a:spcBef>
                <a:spcPts val="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“Don’t be shy! Show them how fabulous you are! This is a great spot for a glowing testimonial.”</a:t>
            </a:r>
          </a:p>
        </p:txBody>
      </p:sp>
      <p:sp>
        <p:nvSpPr>
          <p:cNvPr id="32" name="Text Placeholder 25"/>
          <p:cNvSpPr>
            <a:spLocks noGrp="1"/>
          </p:cNvSpPr>
          <p:nvPr>
            <p:ph type="body" sz="quarter" idx="19" hasCustomPrompt="1"/>
          </p:nvPr>
        </p:nvSpPr>
        <p:spPr>
          <a:xfrm>
            <a:off x="3813820" y="3865106"/>
            <a:ext cx="2428875" cy="22860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Get the exact results you want</a:t>
            </a:r>
          </a:p>
        </p:txBody>
      </p:sp>
      <p:sp>
        <p:nvSpPr>
          <p:cNvPr id="21" name="Text Placeholder 25"/>
          <p:cNvSpPr>
            <a:spLocks noGrp="1"/>
          </p:cNvSpPr>
          <p:nvPr>
            <p:ph type="body" sz="quarter" idx="24" hasCustomPrompt="1"/>
          </p:nvPr>
        </p:nvSpPr>
        <p:spPr>
          <a:xfrm>
            <a:off x="3813820" y="4106980"/>
            <a:ext cx="2428875" cy="844959"/>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To easily customize the look of this brochure, on the Design tab of the ribbon, check out the Themes, Colors, and Fonts galleries.</a:t>
            </a:r>
          </a:p>
        </p:txBody>
      </p:sp>
      <p:sp>
        <p:nvSpPr>
          <p:cNvPr id="22" name="Text Placeholder 25"/>
          <p:cNvSpPr>
            <a:spLocks noGrp="1"/>
          </p:cNvSpPr>
          <p:nvPr>
            <p:ph type="body" sz="quarter" idx="25" hasCustomPrompt="1"/>
          </p:nvPr>
        </p:nvSpPr>
        <p:spPr>
          <a:xfrm>
            <a:off x="3813820" y="5056716"/>
            <a:ext cx="2428875" cy="41234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Have company-branded colors or fonts?</a:t>
            </a:r>
          </a:p>
        </p:txBody>
      </p:sp>
      <p:sp>
        <p:nvSpPr>
          <p:cNvPr id="24" name="Text Placeholder 25"/>
          <p:cNvSpPr>
            <a:spLocks noGrp="1"/>
          </p:cNvSpPr>
          <p:nvPr>
            <p:ph type="body" sz="quarter" idx="26" hasCustomPrompt="1"/>
          </p:nvPr>
        </p:nvSpPr>
        <p:spPr>
          <a:xfrm>
            <a:off x="3813820" y="5494568"/>
            <a:ext cx="2428875" cy="771552"/>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No problem! The Themes, Colors, and Fonts galleries give you the option to add your own.</a:t>
            </a:r>
          </a:p>
        </p:txBody>
      </p:sp>
      <p:sp>
        <p:nvSpPr>
          <p:cNvPr id="12" name="Picture Placeholder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en-US"/>
              <a:t>Click icon to add picture</a:t>
            </a:r>
          </a:p>
        </p:txBody>
      </p:sp>
      <p:sp>
        <p:nvSpPr>
          <p:cNvPr id="28" name="Text Placeholder 25"/>
          <p:cNvSpPr>
            <a:spLocks noGrp="1"/>
          </p:cNvSpPr>
          <p:nvPr>
            <p:ph type="body" sz="quarter" idx="15" hasCustomPrompt="1"/>
          </p:nvPr>
        </p:nvSpPr>
        <p:spPr>
          <a:xfrm>
            <a:off x="7165975" y="2221894"/>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[Type a caption for your photo]</a:t>
            </a:r>
          </a:p>
        </p:txBody>
      </p:sp>
      <p:sp>
        <p:nvSpPr>
          <p:cNvPr id="25" name="Text Placeholder 25"/>
          <p:cNvSpPr>
            <a:spLocks noGrp="1"/>
          </p:cNvSpPr>
          <p:nvPr>
            <p:ph type="body" sz="quarter" idx="27" hasCustomPrompt="1"/>
          </p:nvPr>
        </p:nvSpPr>
        <p:spPr>
          <a:xfrm>
            <a:off x="7172325" y="2530613"/>
            <a:ext cx="2428875" cy="73303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Don’t forget to include some specifics about what you offer, and how you differ from the competition.</a:t>
            </a:r>
          </a:p>
        </p:txBody>
      </p:sp>
      <p:sp>
        <p:nvSpPr>
          <p:cNvPr id="35" name="Text Placeholder 25"/>
          <p:cNvSpPr>
            <a:spLocks noGrp="1"/>
          </p:cNvSpPr>
          <p:nvPr>
            <p:ph type="body" sz="quarter" idx="28" hasCustomPrompt="1"/>
          </p:nvPr>
        </p:nvSpPr>
        <p:spPr>
          <a:xfrm>
            <a:off x="7172325" y="3326958"/>
            <a:ext cx="2428875" cy="210899"/>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Our Products and Services</a:t>
            </a:r>
          </a:p>
        </p:txBody>
      </p:sp>
      <p:sp>
        <p:nvSpPr>
          <p:cNvPr id="36" name="Text Placeholder 25"/>
          <p:cNvSpPr>
            <a:spLocks noGrp="1"/>
          </p:cNvSpPr>
          <p:nvPr>
            <p:ph type="body" sz="quarter" idx="29" hasCustomPrompt="1"/>
          </p:nvPr>
        </p:nvSpPr>
        <p:spPr>
          <a:xfrm>
            <a:off x="7172325" y="3552470"/>
            <a:ext cx="2428875" cy="376273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You could include a bulleted list of products, services, or major benefits of working with your company. Or just summarize your finer points in a few concise paragraphs.</a:t>
            </a:r>
            <a:br>
              <a:rPr lang="en-US" dirty="0"/>
            </a:br>
            <a:r>
              <a:rPr lang="en-US" dirty="0"/>
              <a:t>We know you could go on for hours about how great your business is. (And we don’t blame you—you’re amazing!) Just remember that this is marketing—if you want to grab their attention, keep it brief, friendly, and readable.</a:t>
            </a:r>
          </a:p>
        </p:txBody>
      </p:sp>
    </p:spTree>
    <p:extLst>
      <p:ext uri="{BB962C8B-B14F-4D97-AF65-F5344CB8AC3E}">
        <p14:creationId xmlns:p14="http://schemas.microsoft.com/office/powerpoint/2010/main" val="1198149047"/>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en-US" smtClean="0"/>
              <a:t>7/17/2017</a:t>
            </a:fld>
            <a:endParaRPr lang="en-US"/>
          </a:p>
        </p:txBody>
      </p:sp>
      <p:sp>
        <p:nvSpPr>
          <p:cNvPr id="5" name="Footer Placeholder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en-US" smtClean="0"/>
              <a:t>‹#›</a:t>
            </a:fld>
            <a:endParaRPr lang="en-US"/>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80" rtl="0" eaLnBrk="1" latinLnBrk="0" hangingPunct="1">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48">
          <p15:clr>
            <a:srgbClr val="F26B43"/>
          </p15:clr>
        </p15:guide>
        <p15:guide id="2" pos="31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 Placeholder 20"/>
          <p:cNvSpPr>
            <a:spLocks noGrp="1"/>
          </p:cNvSpPr>
          <p:nvPr>
            <p:ph type="body" sz="quarter" idx="12"/>
          </p:nvPr>
        </p:nvSpPr>
        <p:spPr>
          <a:xfrm>
            <a:off x="590737" y="696105"/>
            <a:ext cx="2304863" cy="6771495"/>
          </a:xfrm>
        </p:spPr>
        <p:txBody>
          <a:bodyPr/>
          <a:lstStyle/>
          <a:p>
            <a:pPr marL="0" marR="10503" indent="0">
              <a:lnSpc>
                <a:spcPct val="110000"/>
              </a:lnSpc>
              <a:spcBef>
                <a:spcPts val="0"/>
              </a:spcBef>
              <a:buNone/>
            </a:pPr>
            <a:r>
              <a:rPr lang="en-US" sz="1400" b="1" kern="1400" cap="all" dirty="0">
                <a:solidFill>
                  <a:srgbClr val="7B2F6B"/>
                </a:solidFill>
                <a:latin typeface="Century Gothic" panose="020B0502020202020204" pitchFamily="34" charset="0"/>
              </a:rPr>
              <a:t>How do I know if  I’m Eligible to join?</a:t>
            </a:r>
            <a:endParaRPr lang="en-US" sz="1200" b="1" kern="1400" cap="all" dirty="0">
              <a:solidFill>
                <a:srgbClr val="B83D68"/>
              </a:solidFill>
              <a:latin typeface="Georgia" panose="02040502050405020303" pitchFamily="18" charset="0"/>
            </a:endParaRPr>
          </a:p>
          <a:p>
            <a:pPr marL="0" indent="0">
              <a:lnSpc>
                <a:spcPct val="100000"/>
              </a:lnSpc>
              <a:spcBef>
                <a:spcPts val="300"/>
              </a:spcBef>
              <a:buNone/>
            </a:pPr>
            <a:r>
              <a:rPr lang="en-US" sz="1200" kern="1400" dirty="0">
                <a:solidFill>
                  <a:srgbClr val="4D4D4D"/>
                </a:solidFill>
                <a:latin typeface="Century Gothic" panose="020B0502020202020204" pitchFamily="34" charset="0"/>
              </a:rPr>
              <a:t>Women who join the study must meet the following criteria:</a:t>
            </a:r>
            <a:endParaRPr lang="en-US" sz="1200" i="1" kern="1400" dirty="0">
              <a:solidFill>
                <a:srgbClr val="B83D68"/>
              </a:solidFill>
              <a:latin typeface="Georgia" panose="02040502050405020303" pitchFamily="18" charset="0"/>
            </a:endParaRPr>
          </a:p>
          <a:p>
            <a:pPr marL="228600" marR="10503" indent="-228600">
              <a:lnSpc>
                <a:spcPct val="100000"/>
              </a:lnSpc>
              <a:spcBef>
                <a:spcPts val="300"/>
              </a:spcBef>
            </a:pPr>
            <a:r>
              <a:rPr lang="en-US" sz="1200" kern="1400" dirty="0">
                <a:solidFill>
                  <a:srgbClr val="4D4D4D"/>
                </a:solidFill>
                <a:latin typeface="Century Gothic" panose="020B0502020202020204" pitchFamily="34" charset="0"/>
              </a:rPr>
              <a:t>HIV-negative, in good health</a:t>
            </a:r>
            <a:endParaRPr lang="en-US" sz="1200" i="1" kern="1400" dirty="0">
              <a:solidFill>
                <a:srgbClr val="B83D68"/>
              </a:solidFill>
              <a:latin typeface="Georgia" panose="02040502050405020303" pitchFamily="18" charset="0"/>
            </a:endParaRPr>
          </a:p>
          <a:p>
            <a:pPr marL="228600" marR="10503" indent="-228600">
              <a:lnSpc>
                <a:spcPct val="100000"/>
              </a:lnSpc>
              <a:spcBef>
                <a:spcPts val="300"/>
              </a:spcBef>
            </a:pPr>
            <a:r>
              <a:rPr lang="en-US" sz="1200" kern="1400" dirty="0">
                <a:solidFill>
                  <a:srgbClr val="4D4D4D"/>
                </a:solidFill>
                <a:latin typeface="Century Gothic" panose="020B0502020202020204" pitchFamily="34" charset="0"/>
              </a:rPr>
              <a:t>Born female, age 18 through 45 years </a:t>
            </a:r>
            <a:endParaRPr lang="en-US" sz="1200" i="1" kern="1400" dirty="0">
              <a:solidFill>
                <a:srgbClr val="B83D68"/>
              </a:solidFill>
              <a:latin typeface="Georgia" panose="02040502050405020303" pitchFamily="18" charset="0"/>
            </a:endParaRPr>
          </a:p>
          <a:p>
            <a:pPr marL="228600" marR="10503" indent="-228600">
              <a:lnSpc>
                <a:spcPct val="100000"/>
              </a:lnSpc>
              <a:spcBef>
                <a:spcPts val="300"/>
              </a:spcBef>
            </a:pPr>
            <a:r>
              <a:rPr lang="en-US" sz="1200" kern="1400" dirty="0">
                <a:solidFill>
                  <a:srgbClr val="4D4D4D"/>
                </a:solidFill>
                <a:latin typeface="Century Gothic" panose="020B0502020202020204" pitchFamily="34" charset="0"/>
              </a:rPr>
              <a:t>Regular menstrual cycles </a:t>
            </a:r>
            <a:endParaRPr lang="en-US" sz="1200" i="1" kern="1400" dirty="0">
              <a:solidFill>
                <a:srgbClr val="B83D68"/>
              </a:solidFill>
              <a:latin typeface="Georgia" panose="02040502050405020303" pitchFamily="18" charset="0"/>
            </a:endParaRPr>
          </a:p>
          <a:p>
            <a:pPr marL="228600" marR="10503" indent="-228600">
              <a:lnSpc>
                <a:spcPct val="100000"/>
              </a:lnSpc>
              <a:spcBef>
                <a:spcPts val="300"/>
              </a:spcBef>
            </a:pPr>
            <a:r>
              <a:rPr lang="en-US" sz="1200" kern="1400" dirty="0">
                <a:solidFill>
                  <a:srgbClr val="4D4D4D"/>
                </a:solidFill>
                <a:latin typeface="Century Gothic" panose="020B0502020202020204" pitchFamily="34" charset="0"/>
              </a:rPr>
              <a:t>Not pregnant or breast feeding and using/willing to use reliable contraception</a:t>
            </a:r>
            <a:endParaRPr lang="en-US" sz="1200" i="1" kern="1400" dirty="0">
              <a:solidFill>
                <a:srgbClr val="B83D68"/>
              </a:solidFill>
              <a:latin typeface="Georgia" panose="02040502050405020303" pitchFamily="18" charset="0"/>
            </a:endParaRPr>
          </a:p>
          <a:p>
            <a:pPr marL="0" marR="10503" indent="0">
              <a:lnSpc>
                <a:spcPct val="100000"/>
              </a:lnSpc>
              <a:spcBef>
                <a:spcPts val="300"/>
              </a:spcBef>
            </a:pPr>
            <a:endParaRPr lang="en-US" sz="1200" i="1" kern="1400" dirty="0">
              <a:solidFill>
                <a:srgbClr val="B83D68"/>
              </a:solidFill>
              <a:latin typeface="Georgia" panose="02040502050405020303" pitchFamily="18" charset="0"/>
            </a:endParaRPr>
          </a:p>
          <a:p>
            <a:pPr marL="0" indent="0">
              <a:lnSpc>
                <a:spcPct val="100000"/>
              </a:lnSpc>
              <a:spcBef>
                <a:spcPts val="300"/>
              </a:spcBef>
              <a:buNone/>
            </a:pPr>
            <a:r>
              <a:rPr lang="en-US" sz="1200" kern="1400" dirty="0">
                <a:solidFill>
                  <a:srgbClr val="4D4D4D"/>
                </a:solidFill>
                <a:latin typeface="Century Gothic" panose="020B0502020202020204" pitchFamily="34" charset="0"/>
              </a:rPr>
              <a:t>Women will need to be willing to refrain from using non-study vaginal products  during the study and abstain from receptive sex for 72 hours prior to each study visit. Study staff will thoroughly review your eligibility if you decide to screen for the study.</a:t>
            </a:r>
            <a:endParaRPr lang="en-US" sz="1200" i="1" kern="1400" dirty="0">
              <a:solidFill>
                <a:srgbClr val="B83D68"/>
              </a:solidFill>
              <a:latin typeface="Georgia" panose="02040502050405020303" pitchFamily="18" charset="0"/>
            </a:endParaRPr>
          </a:p>
          <a:p>
            <a:pPr marL="0" indent="0">
              <a:lnSpc>
                <a:spcPct val="119000"/>
              </a:lnSpc>
              <a:spcBef>
                <a:spcPts val="0"/>
              </a:spcBef>
              <a:spcAft>
                <a:spcPts val="600"/>
              </a:spcAft>
              <a:buNone/>
            </a:pPr>
            <a:endParaRPr lang="en-US" kern="1400" dirty="0">
              <a:solidFill>
                <a:srgbClr val="000000"/>
              </a:solidFill>
              <a:latin typeface="Georgia" panose="02040502050405020303" pitchFamily="18" charset="0"/>
            </a:endParaRPr>
          </a:p>
        </p:txBody>
      </p:sp>
      <p:sp>
        <p:nvSpPr>
          <p:cNvPr id="18" name="Title 17"/>
          <p:cNvSpPr>
            <a:spLocks noGrp="1"/>
          </p:cNvSpPr>
          <p:nvPr>
            <p:ph type="title"/>
          </p:nvPr>
        </p:nvSpPr>
        <p:spPr/>
        <p:txBody>
          <a:bodyPr>
            <a:noAutofit/>
          </a:bodyPr>
          <a:lstStyle/>
          <a:p>
            <a:pPr algn="ctr"/>
            <a:r>
              <a:rPr lang="en-US" sz="1400" dirty="0"/>
              <a:t>MTN-036</a:t>
            </a:r>
            <a:br>
              <a:rPr lang="en-US" sz="1400" dirty="0"/>
            </a:br>
            <a:r>
              <a:rPr lang="en-US" sz="1400" dirty="0"/>
              <a:t>Study of Extended </a:t>
            </a:r>
            <a:r>
              <a:rPr lang="en-US" sz="1400" dirty="0">
                <a:latin typeface="Century Gothic" panose="020B0502020202020204" pitchFamily="34" charset="0"/>
              </a:rPr>
              <a:t>Duration Dapivirine Vaginal Ring for HIV Prevention</a:t>
            </a:r>
            <a:br>
              <a:rPr lang="en-US" sz="1400" dirty="0"/>
            </a:br>
            <a:r>
              <a:rPr lang="en-US" sz="1400" dirty="0"/>
              <a:t> </a:t>
            </a:r>
          </a:p>
        </p:txBody>
      </p:sp>
      <p:sp>
        <p:nvSpPr>
          <p:cNvPr id="9" name="Rectangle 8"/>
          <p:cNvSpPr/>
          <p:nvPr/>
        </p:nvSpPr>
        <p:spPr>
          <a:xfrm>
            <a:off x="7162800" y="495067"/>
            <a:ext cx="2437130" cy="32474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1"/>
          <p:cNvGrpSpPr>
            <a:grpSpLocks/>
          </p:cNvGrpSpPr>
          <p:nvPr/>
        </p:nvGrpSpPr>
        <p:grpSpPr bwMode="auto">
          <a:xfrm>
            <a:off x="7188519" y="3594475"/>
            <a:ext cx="2411412" cy="411163"/>
            <a:chOff x="112242600" y="108793341"/>
            <a:chExt cx="2514600" cy="411480"/>
          </a:xfrm>
        </p:grpSpPr>
        <p:sp>
          <p:nvSpPr>
            <p:cNvPr id="11" name="Line 12"/>
            <p:cNvSpPr>
              <a:spLocks noChangeShapeType="1"/>
            </p:cNvSpPr>
            <p:nvPr/>
          </p:nvSpPr>
          <p:spPr bwMode="auto">
            <a:xfrm>
              <a:off x="112242600" y="108999081"/>
              <a:ext cx="2514600" cy="0"/>
            </a:xfrm>
            <a:prstGeom prst="line">
              <a:avLst/>
            </a:prstGeom>
            <a:noFill/>
            <a:ln w="6350" algn="ctr">
              <a:solidFill>
                <a:srgbClr val="9B5CA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2" name="Group 13"/>
            <p:cNvGrpSpPr>
              <a:grpSpLocks noChangeAspect="1"/>
            </p:cNvGrpSpPr>
            <p:nvPr/>
          </p:nvGrpSpPr>
          <p:grpSpPr bwMode="auto">
            <a:xfrm>
              <a:off x="113294160" y="108793341"/>
              <a:ext cx="411480" cy="411480"/>
              <a:chOff x="113263014" y="109026783"/>
              <a:chExt cx="473772" cy="473772"/>
            </a:xfrm>
          </p:grpSpPr>
          <p:sp>
            <p:nvSpPr>
              <p:cNvPr id="13" name="Oval 14"/>
              <p:cNvSpPr>
                <a:spLocks noChangeAspect="1" noChangeArrowheads="1"/>
              </p:cNvSpPr>
              <p:nvPr/>
            </p:nvSpPr>
            <p:spPr bwMode="auto">
              <a:xfrm>
                <a:off x="113263014" y="109026783"/>
                <a:ext cx="473772" cy="473772"/>
              </a:xfrm>
              <a:prstGeom prst="ellipse">
                <a:avLst/>
              </a:prstGeom>
              <a:solidFill>
                <a:srgbClr val="FFFFFF"/>
              </a:solidFill>
              <a:ln w="25400" algn="in">
                <a:solidFill>
                  <a:srgbClr val="FFFFFF"/>
                </a:solidFill>
                <a:round/>
                <a:headEnd/>
                <a:tailEnd/>
              </a:ln>
              <a:effectLst/>
              <a:extLs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Oval 15"/>
              <p:cNvSpPr>
                <a:spLocks noChangeAspect="1" noChangeArrowheads="1"/>
              </p:cNvSpPr>
              <p:nvPr/>
            </p:nvSpPr>
            <p:spPr bwMode="auto">
              <a:xfrm>
                <a:off x="113356828" y="109120091"/>
                <a:ext cx="286144" cy="287156"/>
              </a:xfrm>
              <a:prstGeom prst="ellipse">
                <a:avLst/>
              </a:prstGeom>
              <a:noFill/>
              <a:ln w="12700" algn="in">
                <a:solidFill>
                  <a:srgbClr val="8A519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Oval 16"/>
              <p:cNvSpPr>
                <a:spLocks noChangeAspect="1" noChangeArrowheads="1"/>
              </p:cNvSpPr>
              <p:nvPr/>
            </p:nvSpPr>
            <p:spPr bwMode="auto">
              <a:xfrm>
                <a:off x="113321524" y="109085435"/>
                <a:ext cx="356752" cy="356468"/>
              </a:xfrm>
              <a:prstGeom prst="ellipse">
                <a:avLst/>
              </a:prstGeom>
              <a:noFill/>
              <a:ln w="12700" algn="in">
                <a:solidFill>
                  <a:srgbClr val="708A8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pic>
        <p:nvPicPr>
          <p:cNvPr id="1041"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6935" y="6295009"/>
            <a:ext cx="1736725"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sp>
        <p:nvSpPr>
          <p:cNvPr id="16" name="Text Box 18"/>
          <p:cNvSpPr txBox="1">
            <a:spLocks noChangeArrowheads="1" noChangeShapeType="1"/>
          </p:cNvSpPr>
          <p:nvPr/>
        </p:nvSpPr>
        <p:spPr bwMode="auto">
          <a:xfrm>
            <a:off x="7085330" y="495066"/>
            <a:ext cx="2514600" cy="182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274320" tIns="182880" rIns="274320" bIns="18288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b="1" i="0" u="none" strike="noStrike" cap="none" normalizeH="0" baseline="0" dirty="0">
                <a:ln>
                  <a:noFill/>
                </a:ln>
                <a:solidFill>
                  <a:srgbClr val="7B2F6B"/>
                </a:solidFill>
                <a:effectLst/>
                <a:latin typeface="Century Gothic" panose="020B0502020202020204" pitchFamily="34" charset="0"/>
              </a:rPr>
              <a:t>MTN-036</a:t>
            </a: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600" b="1" i="0" u="none" strike="noStrike" cap="none" normalizeH="0" baseline="0" dirty="0">
                <a:ln>
                  <a:noFill/>
                </a:ln>
                <a:solidFill>
                  <a:srgbClr val="4D4D4D"/>
                </a:solidFill>
                <a:effectLst/>
                <a:latin typeface="Century Gothic" panose="020B0502020202020204" pitchFamily="34" charset="0"/>
              </a:rPr>
              <a:t>Study of Extended Duration Dapivirine Vaginal Ring for HIV Prevention</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300" b="0" i="0" u="none" strike="noStrike" cap="none" normalizeH="0" baseline="0" dirty="0">
                <a:ln>
                  <a:noFill/>
                </a:ln>
                <a:solidFill>
                  <a:srgbClr val="B83D68"/>
                </a:solidFill>
                <a:effectLst/>
                <a:latin typeface="Georgia" panose="02040502050405020303"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19"/>
          <p:cNvSpPr txBox="1">
            <a:spLocks noChangeArrowheads="1" noChangeShapeType="1"/>
          </p:cNvSpPr>
          <p:nvPr/>
        </p:nvSpPr>
        <p:spPr bwMode="auto">
          <a:xfrm>
            <a:off x="7141687" y="2874582"/>
            <a:ext cx="2514600"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274320" tIns="18288" rIns="274320" bIns="18288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7B2F6B"/>
                </a:solidFill>
                <a:effectLst/>
                <a:latin typeface="Century Gothic" panose="020B0502020202020204" pitchFamily="34" charset="0"/>
              </a:rPr>
              <a:t>Information and FAQs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44" name="Picture 20"/>
          <p:cNvPicPr>
            <a:picLocks noChangeAspect="1" noChangeArrowheads="1"/>
          </p:cNvPicPr>
          <p:nvPr/>
        </p:nvPicPr>
        <p:blipFill>
          <a:blip r:embed="rId3">
            <a:extLst>
              <a:ext uri="{28A0092B-C50C-407E-A947-70E740481C1C}">
                <a14:useLocalDpi xmlns:a14="http://schemas.microsoft.com/office/drawing/2010/main" val="0"/>
              </a:ext>
            </a:extLst>
          </a:blip>
          <a:srcRect t="5208" b="3038"/>
          <a:stretch>
            <a:fillRect/>
          </a:stretch>
        </p:blipFill>
        <p:spPr bwMode="auto">
          <a:xfrm>
            <a:off x="7222602" y="4163685"/>
            <a:ext cx="2343245" cy="1914455"/>
          </a:xfrm>
          <a:prstGeom prst="flowChartAlternateProcess">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sp>
        <p:nvSpPr>
          <p:cNvPr id="27" name="Rectangle 21"/>
          <p:cNvSpPr>
            <a:spLocks noChangeArrowheads="1"/>
          </p:cNvSpPr>
          <p:nvPr/>
        </p:nvSpPr>
        <p:spPr bwMode="auto">
          <a:xfrm>
            <a:off x="7162005" y="484906"/>
            <a:ext cx="2447451" cy="6830294"/>
          </a:xfrm>
          <a:prstGeom prst="rect">
            <a:avLst/>
          </a:prstGeom>
          <a:noFill/>
          <a:ln w="6350" algn="in">
            <a:solidFill>
              <a:schemeClr val="accent1">
                <a:lumMod val="50000"/>
              </a:schemeClr>
            </a:solidFill>
            <a:miter lim="800000"/>
            <a:headEnd/>
            <a:tailEnd/>
          </a:ln>
          <a:effectLst/>
          <a:extLst>
            <a:ext uri="{909E8E84-426E-40DD-AFC4-6F175D3DCCD1}">
              <a14:hiddenFill xmlns:a14="http://schemas.microsoft.com/office/drawing/2010/main">
                <a:solidFill>
                  <a:srgbClr val="DCD1D6"/>
                </a:solidFill>
              </a14:hiddenFill>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4"/>
          <p:cNvSpPr/>
          <p:nvPr/>
        </p:nvSpPr>
        <p:spPr>
          <a:xfrm>
            <a:off x="7162800" y="7010400"/>
            <a:ext cx="2446656" cy="3048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800314" y="492863"/>
            <a:ext cx="2420938" cy="59173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1"/>
          <p:cNvSpPr>
            <a:spLocks noChangeArrowheads="1"/>
          </p:cNvSpPr>
          <p:nvPr/>
        </p:nvSpPr>
        <p:spPr bwMode="auto">
          <a:xfrm>
            <a:off x="3779996" y="484906"/>
            <a:ext cx="2447451" cy="6830294"/>
          </a:xfrm>
          <a:prstGeom prst="rect">
            <a:avLst/>
          </a:prstGeom>
          <a:noFill/>
          <a:ln w="6350" algn="in">
            <a:solidFill>
              <a:schemeClr val="accent1">
                <a:lumMod val="50000"/>
              </a:schemeClr>
            </a:solidFill>
            <a:miter lim="800000"/>
            <a:headEnd/>
            <a:tailEnd/>
          </a:ln>
          <a:effectLst/>
          <a:extLst>
            <a:ext uri="{909E8E84-426E-40DD-AFC4-6F175D3DCCD1}">
              <a14:hiddenFill xmlns:a14="http://schemas.microsoft.com/office/drawing/2010/main">
                <a:solidFill>
                  <a:srgbClr val="DCD1D6"/>
                </a:solidFill>
              </a14:hiddenFill>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47"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5256" y="6546871"/>
            <a:ext cx="1736726"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grpSp>
        <p:nvGrpSpPr>
          <p:cNvPr id="55" name="Group 11"/>
          <p:cNvGrpSpPr>
            <a:grpSpLocks/>
          </p:cNvGrpSpPr>
          <p:nvPr/>
        </p:nvGrpSpPr>
        <p:grpSpPr bwMode="auto">
          <a:xfrm>
            <a:off x="3812938" y="6255575"/>
            <a:ext cx="2411412" cy="411163"/>
            <a:chOff x="112242600" y="108793341"/>
            <a:chExt cx="2514600" cy="411480"/>
          </a:xfrm>
        </p:grpSpPr>
        <p:sp>
          <p:nvSpPr>
            <p:cNvPr id="56" name="Line 12"/>
            <p:cNvSpPr>
              <a:spLocks noChangeShapeType="1"/>
            </p:cNvSpPr>
            <p:nvPr/>
          </p:nvSpPr>
          <p:spPr bwMode="auto">
            <a:xfrm>
              <a:off x="112242600" y="108999081"/>
              <a:ext cx="2514600" cy="0"/>
            </a:xfrm>
            <a:prstGeom prst="line">
              <a:avLst/>
            </a:prstGeom>
            <a:noFill/>
            <a:ln w="6350" algn="ctr">
              <a:solidFill>
                <a:srgbClr val="9B5CA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57" name="Group 13"/>
            <p:cNvGrpSpPr>
              <a:grpSpLocks noChangeAspect="1"/>
            </p:cNvGrpSpPr>
            <p:nvPr/>
          </p:nvGrpSpPr>
          <p:grpSpPr bwMode="auto">
            <a:xfrm>
              <a:off x="113294160" y="108793341"/>
              <a:ext cx="411480" cy="411480"/>
              <a:chOff x="113263014" y="109026783"/>
              <a:chExt cx="473772" cy="473772"/>
            </a:xfrm>
          </p:grpSpPr>
          <p:sp>
            <p:nvSpPr>
              <p:cNvPr id="58" name="Oval 14"/>
              <p:cNvSpPr>
                <a:spLocks noChangeAspect="1" noChangeArrowheads="1"/>
              </p:cNvSpPr>
              <p:nvPr/>
            </p:nvSpPr>
            <p:spPr bwMode="auto">
              <a:xfrm>
                <a:off x="113263014" y="109026783"/>
                <a:ext cx="473772" cy="473772"/>
              </a:xfrm>
              <a:prstGeom prst="ellipse">
                <a:avLst/>
              </a:prstGeom>
              <a:solidFill>
                <a:srgbClr val="FFFFFF"/>
              </a:solidFill>
              <a:ln w="25400" algn="in">
                <a:solidFill>
                  <a:srgbClr val="FFFFFF"/>
                </a:solidFill>
                <a:round/>
                <a:headEnd/>
                <a:tailEnd/>
              </a:ln>
              <a:effectLst/>
              <a:extLs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Oval 15"/>
              <p:cNvSpPr>
                <a:spLocks noChangeAspect="1" noChangeArrowheads="1"/>
              </p:cNvSpPr>
              <p:nvPr/>
            </p:nvSpPr>
            <p:spPr bwMode="auto">
              <a:xfrm>
                <a:off x="113356828" y="109120091"/>
                <a:ext cx="286144" cy="287156"/>
              </a:xfrm>
              <a:prstGeom prst="ellipse">
                <a:avLst/>
              </a:prstGeom>
              <a:noFill/>
              <a:ln w="12700" algn="in">
                <a:solidFill>
                  <a:srgbClr val="8A519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16"/>
              <p:cNvSpPr>
                <a:spLocks noChangeAspect="1" noChangeArrowheads="1"/>
              </p:cNvSpPr>
              <p:nvPr/>
            </p:nvSpPr>
            <p:spPr bwMode="auto">
              <a:xfrm>
                <a:off x="113321524" y="109085435"/>
                <a:ext cx="356752" cy="356468"/>
              </a:xfrm>
              <a:prstGeom prst="ellipse">
                <a:avLst/>
              </a:prstGeom>
              <a:noFill/>
              <a:ln w="12700" algn="in">
                <a:solidFill>
                  <a:srgbClr val="708A8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
        <p:nvSpPr>
          <p:cNvPr id="46" name="TextBox 45"/>
          <p:cNvSpPr txBox="1"/>
          <p:nvPr/>
        </p:nvSpPr>
        <p:spPr>
          <a:xfrm>
            <a:off x="3821443" y="921929"/>
            <a:ext cx="2378680" cy="2426498"/>
          </a:xfrm>
          <a:prstGeom prst="rect">
            <a:avLst/>
          </a:prstGeom>
          <a:noFill/>
        </p:spPr>
        <p:txBody>
          <a:bodyPr wrap="square" rtlCol="0">
            <a:spAutoFit/>
          </a:bodyPr>
          <a:lstStyle/>
          <a:p>
            <a:pPr algn="ctr">
              <a:lnSpc>
                <a:spcPct val="110000"/>
              </a:lnSpc>
            </a:pPr>
            <a:r>
              <a:rPr lang="en-US" sz="1600" b="1" kern="1400" dirty="0">
                <a:solidFill>
                  <a:srgbClr val="7B2F6B"/>
                </a:solidFill>
                <a:latin typeface="Century Gothic" panose="020B0502020202020204" pitchFamily="34" charset="0"/>
              </a:rPr>
              <a:t>For more information, contact:</a:t>
            </a:r>
            <a:endParaRPr lang="en-US" sz="600" b="1" kern="1400" dirty="0">
              <a:solidFill>
                <a:srgbClr val="794783"/>
              </a:solidFill>
              <a:latin typeface="Georgia" panose="02040502050405020303" pitchFamily="18" charset="0"/>
            </a:endParaRPr>
          </a:p>
          <a:p>
            <a:pPr algn="ctr">
              <a:lnSpc>
                <a:spcPct val="110000"/>
              </a:lnSpc>
            </a:pPr>
            <a:r>
              <a:rPr lang="en-US" sz="1200" kern="1400" dirty="0">
                <a:solidFill>
                  <a:srgbClr val="7B2F6B"/>
                </a:solidFill>
                <a:latin typeface="Century Gothic" panose="020B0502020202020204" pitchFamily="34" charset="0"/>
              </a:rPr>
              <a:t> </a:t>
            </a:r>
            <a:endParaRPr lang="en-US" sz="600" kern="1400" dirty="0">
              <a:solidFill>
                <a:srgbClr val="794783"/>
              </a:solidFill>
              <a:latin typeface="Georgia" panose="02040502050405020303" pitchFamily="18" charset="0"/>
            </a:endParaRPr>
          </a:p>
          <a:p>
            <a:pPr algn="ctr">
              <a:lnSpc>
                <a:spcPct val="110000"/>
              </a:lnSpc>
            </a:pPr>
            <a:r>
              <a:rPr lang="en-US" sz="1400" b="1" kern="1400" dirty="0">
                <a:solidFill>
                  <a:srgbClr val="4D4D4D"/>
                </a:solidFill>
                <a:latin typeface="Century Gothic" panose="020B0502020202020204" pitchFamily="34" charset="0"/>
              </a:rPr>
              <a:t>&lt;study coordinator&gt;</a:t>
            </a:r>
            <a:endParaRPr lang="en-US" sz="600" kern="1400" dirty="0">
              <a:solidFill>
                <a:srgbClr val="794783"/>
              </a:solidFill>
              <a:latin typeface="Georgia" panose="02040502050405020303" pitchFamily="18" charset="0"/>
            </a:endParaRPr>
          </a:p>
          <a:p>
            <a:pPr algn="ctr">
              <a:lnSpc>
                <a:spcPct val="110000"/>
              </a:lnSpc>
            </a:pPr>
            <a:r>
              <a:rPr lang="en-US" sz="1400" b="1" kern="1400" dirty="0">
                <a:solidFill>
                  <a:srgbClr val="4D4D4D"/>
                </a:solidFill>
                <a:latin typeface="Century Gothic" panose="020B0502020202020204" pitchFamily="34" charset="0"/>
              </a:rPr>
              <a:t> </a:t>
            </a:r>
            <a:endParaRPr lang="en-US" sz="600" kern="1400" dirty="0">
              <a:solidFill>
                <a:srgbClr val="794783"/>
              </a:solidFill>
              <a:latin typeface="Georgia" panose="02040502050405020303" pitchFamily="18" charset="0"/>
            </a:endParaRPr>
          </a:p>
          <a:p>
            <a:pPr algn="ctr">
              <a:lnSpc>
                <a:spcPct val="110000"/>
              </a:lnSpc>
            </a:pPr>
            <a:r>
              <a:rPr lang="en-US" sz="1400" b="1" kern="1400" dirty="0">
                <a:solidFill>
                  <a:srgbClr val="4D4D4D"/>
                </a:solidFill>
                <a:latin typeface="Century Gothic" panose="020B0502020202020204" pitchFamily="34" charset="0"/>
              </a:rPr>
              <a:t>&lt;email&gt;</a:t>
            </a:r>
            <a:endParaRPr lang="en-US" sz="600" kern="1400" dirty="0">
              <a:solidFill>
                <a:srgbClr val="794783"/>
              </a:solidFill>
              <a:latin typeface="Georgia" panose="02040502050405020303" pitchFamily="18" charset="0"/>
            </a:endParaRPr>
          </a:p>
          <a:p>
            <a:pPr algn="ctr">
              <a:lnSpc>
                <a:spcPct val="110000"/>
              </a:lnSpc>
            </a:pPr>
            <a:r>
              <a:rPr lang="en-US" sz="1400" b="1" kern="1400" dirty="0">
                <a:solidFill>
                  <a:srgbClr val="4D4D4D"/>
                </a:solidFill>
                <a:latin typeface="Century Gothic" panose="020B0502020202020204" pitchFamily="34" charset="0"/>
              </a:rPr>
              <a:t>&lt;phone&gt;</a:t>
            </a:r>
            <a:endParaRPr lang="en-US" sz="600" kern="1400" dirty="0">
              <a:solidFill>
                <a:srgbClr val="794783"/>
              </a:solidFill>
              <a:latin typeface="Georgia" panose="02040502050405020303" pitchFamily="18" charset="0"/>
            </a:endParaRPr>
          </a:p>
          <a:p>
            <a:pPr>
              <a:lnSpc>
                <a:spcPct val="119000"/>
              </a:lnSpc>
              <a:spcAft>
                <a:spcPts val="600"/>
              </a:spcAft>
            </a:pPr>
            <a:r>
              <a:rPr lang="en-US" sz="1200" kern="1400" dirty="0">
                <a:solidFill>
                  <a:srgbClr val="000000"/>
                </a:solidFill>
                <a:latin typeface="Georgia" panose="02040502050405020303" pitchFamily="18" charset="0"/>
              </a:rPr>
              <a:t> </a:t>
            </a:r>
          </a:p>
          <a:p>
            <a:endParaRPr lang="en-US" dirty="0"/>
          </a:p>
        </p:txBody>
      </p:sp>
      <p:pic>
        <p:nvPicPr>
          <p:cNvPr id="1050" name="Picture 26"/>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4935" y="5421125"/>
            <a:ext cx="2440665" cy="1891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4E7ED"/>
                  </a:outerShdw>
                </a:effectLst>
              </a14:hiddenEffects>
            </a:ext>
          </a:extLst>
        </p:spPr>
      </p:pic>
      <p:sp>
        <p:nvSpPr>
          <p:cNvPr id="69" name="Rectangle 21"/>
          <p:cNvSpPr>
            <a:spLocks noChangeArrowheads="1"/>
          </p:cNvSpPr>
          <p:nvPr/>
        </p:nvSpPr>
        <p:spPr bwMode="auto">
          <a:xfrm>
            <a:off x="457200" y="495066"/>
            <a:ext cx="2447451" cy="6830294"/>
          </a:xfrm>
          <a:prstGeom prst="rect">
            <a:avLst/>
          </a:prstGeom>
          <a:noFill/>
          <a:ln w="6350" algn="in">
            <a:solidFill>
              <a:schemeClr val="accent1">
                <a:lumMod val="50000"/>
              </a:schemeClr>
            </a:solidFill>
            <a:miter lim="800000"/>
            <a:headEnd/>
            <a:tailEnd/>
          </a:ln>
          <a:effectLst/>
          <a:extLst>
            <a:ext uri="{909E8E84-426E-40DD-AFC4-6F175D3DCCD1}">
              <a14:hiddenFill xmlns:a14="http://schemas.microsoft.com/office/drawing/2010/main">
                <a:solidFill>
                  <a:srgbClr val="DCD1D6"/>
                </a:solidFill>
              </a14:hiddenFill>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 Placeholder 20"/>
          <p:cNvSpPr>
            <a:spLocks noGrp="1"/>
          </p:cNvSpPr>
          <p:nvPr>
            <p:ph type="body" sz="quarter" idx="12"/>
          </p:nvPr>
        </p:nvSpPr>
        <p:spPr>
          <a:xfrm>
            <a:off x="3913061" y="777937"/>
            <a:ext cx="2259140" cy="6384863"/>
          </a:xfrm>
        </p:spPr>
        <p:txBody>
          <a:bodyPr/>
          <a:lstStyle/>
          <a:p>
            <a:pPr marL="0" indent="0">
              <a:lnSpc>
                <a:spcPct val="119000"/>
              </a:lnSpc>
              <a:spcBef>
                <a:spcPts val="0"/>
              </a:spcBef>
              <a:buNone/>
            </a:pPr>
            <a:r>
              <a:rPr lang="en-US" sz="1200" b="1" kern="1400" dirty="0">
                <a:solidFill>
                  <a:srgbClr val="7B2F6B"/>
                </a:solidFill>
                <a:latin typeface="Century Gothic" panose="020B0502020202020204" pitchFamily="34" charset="0"/>
              </a:rPr>
              <a:t>What will I be asked to do if I join the study?</a:t>
            </a:r>
            <a:endParaRPr lang="en-US" sz="1200" b="1" kern="1400" dirty="0">
              <a:solidFill>
                <a:srgbClr val="000000"/>
              </a:solidFill>
              <a:latin typeface="Georgia" panose="02040502050405020303" pitchFamily="18" charset="0"/>
            </a:endParaRPr>
          </a:p>
          <a:p>
            <a:pPr marL="0" indent="0">
              <a:lnSpc>
                <a:spcPct val="119000"/>
              </a:lnSpc>
              <a:spcBef>
                <a:spcPts val="0"/>
              </a:spcBef>
              <a:spcAft>
                <a:spcPts val="800"/>
              </a:spcAft>
              <a:buNone/>
            </a:pPr>
            <a:r>
              <a:rPr lang="en-US" sz="1050" kern="1400" dirty="0">
                <a:solidFill>
                  <a:srgbClr val="000000"/>
                </a:solidFill>
                <a:latin typeface="Century Gothic" panose="020B0502020202020204" pitchFamily="34" charset="0"/>
              </a:rPr>
              <a:t>If study staff think you may be a good fit for MTN-036, a screening visit will be scheduled so you can learn more about the study and investigators can determine if you are eligible to be enrolled. If you are found to be eligible and decide to enroll in the study, you will be asked to complete ten additional study visits over the course of approximately 13 weeks. You will be at assigned at random to one of the three dapivirine vaginal ring types used in this study.  Additionally, when you come for study visits, you may:</a:t>
            </a:r>
            <a:endParaRPr lang="en-US" sz="1050" kern="1400" dirty="0">
              <a:solidFill>
                <a:srgbClr val="000000"/>
              </a:solidFill>
              <a:latin typeface="Georgia" panose="02040502050405020303" pitchFamily="18" charset="0"/>
            </a:endParaRPr>
          </a:p>
          <a:p>
            <a:pPr marL="228600" indent="-228600">
              <a:lnSpc>
                <a:spcPct val="119000"/>
              </a:lnSpc>
              <a:spcBef>
                <a:spcPts val="0"/>
              </a:spcBef>
            </a:pPr>
            <a:r>
              <a:rPr lang="en-US" sz="1050" kern="1400" dirty="0">
                <a:solidFill>
                  <a:srgbClr val="000000"/>
                </a:solidFill>
                <a:latin typeface="Century Gothic" panose="020B0502020202020204" pitchFamily="34" charset="0"/>
              </a:rPr>
              <a:t>Be asked questions about your health</a:t>
            </a:r>
            <a:endParaRPr lang="en-US" sz="1050" kern="1400" dirty="0">
              <a:solidFill>
                <a:srgbClr val="000000"/>
              </a:solidFill>
              <a:latin typeface="Georgia" panose="02040502050405020303" pitchFamily="18" charset="0"/>
            </a:endParaRPr>
          </a:p>
          <a:p>
            <a:pPr marL="228600" indent="-228600">
              <a:lnSpc>
                <a:spcPct val="119000"/>
              </a:lnSpc>
              <a:spcBef>
                <a:spcPts val="0"/>
              </a:spcBef>
            </a:pPr>
            <a:r>
              <a:rPr lang="en-US" sz="1050" kern="1400" dirty="0">
                <a:solidFill>
                  <a:srgbClr val="000000"/>
                </a:solidFill>
                <a:latin typeface="Century Gothic" panose="020B0502020202020204" pitchFamily="34" charset="0"/>
              </a:rPr>
              <a:t>Have a physical exam and pelvic exam</a:t>
            </a:r>
            <a:endParaRPr lang="en-US" sz="1050" kern="1400" dirty="0">
              <a:solidFill>
                <a:srgbClr val="000000"/>
              </a:solidFill>
              <a:latin typeface="Georgia" panose="02040502050405020303" pitchFamily="18" charset="0"/>
            </a:endParaRPr>
          </a:p>
          <a:p>
            <a:pPr marL="228600" indent="-228600">
              <a:lnSpc>
                <a:spcPct val="119000"/>
              </a:lnSpc>
              <a:spcBef>
                <a:spcPts val="0"/>
              </a:spcBef>
            </a:pPr>
            <a:r>
              <a:rPr lang="en-US" sz="1050" kern="1400" dirty="0">
                <a:solidFill>
                  <a:srgbClr val="000000"/>
                </a:solidFill>
                <a:latin typeface="Century Gothic" panose="020B0502020202020204" pitchFamily="34" charset="0"/>
              </a:rPr>
              <a:t>Provide blood, urine, vaginal fluid, rectal fluid, and cervical tissue samples</a:t>
            </a:r>
            <a:endParaRPr lang="en-US" sz="1050" kern="1400" dirty="0">
              <a:solidFill>
                <a:srgbClr val="000000"/>
              </a:solidFill>
              <a:latin typeface="Georgia" panose="02040502050405020303" pitchFamily="18" charset="0"/>
            </a:endParaRPr>
          </a:p>
          <a:p>
            <a:pPr marL="0" indent="0">
              <a:lnSpc>
                <a:spcPct val="119000"/>
              </a:lnSpc>
              <a:spcBef>
                <a:spcPts val="0"/>
              </a:spcBef>
              <a:buNone/>
            </a:pPr>
            <a:endParaRPr lang="en-US" sz="1050" kern="1400" dirty="0">
              <a:solidFill>
                <a:srgbClr val="000000"/>
              </a:solidFill>
              <a:latin typeface="Georgia" panose="02040502050405020303" pitchFamily="18" charset="0"/>
            </a:endParaRPr>
          </a:p>
          <a:p>
            <a:pPr marL="0" indent="0">
              <a:lnSpc>
                <a:spcPct val="119000"/>
              </a:lnSpc>
              <a:spcBef>
                <a:spcPts val="0"/>
              </a:spcBef>
              <a:spcAft>
                <a:spcPts val="800"/>
              </a:spcAft>
              <a:buNone/>
            </a:pPr>
            <a:r>
              <a:rPr lang="en-US" sz="1050" kern="1400" dirty="0">
                <a:solidFill>
                  <a:srgbClr val="000000"/>
                </a:solidFill>
                <a:latin typeface="Century Gothic" panose="020B0502020202020204" pitchFamily="34" charset="0"/>
              </a:rPr>
              <a:t>You will be reimbursed for your time, effort, and travel to/from the study clinic.</a:t>
            </a:r>
            <a:endParaRPr lang="en-US" sz="1050" kern="1400" dirty="0">
              <a:solidFill>
                <a:srgbClr val="000000"/>
              </a:solidFill>
              <a:latin typeface="Georgia" panose="02040502050405020303" pitchFamily="18" charset="0"/>
            </a:endParaRPr>
          </a:p>
          <a:p>
            <a:pPr marL="0" indent="0">
              <a:lnSpc>
                <a:spcPct val="119000"/>
              </a:lnSpc>
              <a:spcBef>
                <a:spcPts val="0"/>
              </a:spcBef>
              <a:spcAft>
                <a:spcPts val="600"/>
              </a:spcAft>
            </a:pPr>
            <a:endParaRPr lang="en-US" sz="1200" kern="1400" dirty="0">
              <a:solidFill>
                <a:srgbClr val="000000"/>
              </a:solidFill>
              <a:latin typeface="Georgia" panose="02040502050405020303" pitchFamily="18" charset="0"/>
            </a:endParaRPr>
          </a:p>
          <a:p>
            <a:pPr marL="0" indent="0">
              <a:lnSpc>
                <a:spcPct val="119000"/>
              </a:lnSpc>
              <a:spcBef>
                <a:spcPts val="0"/>
              </a:spcBef>
              <a:spcAft>
                <a:spcPts val="600"/>
              </a:spcAft>
              <a:buNone/>
            </a:pPr>
            <a:endParaRPr lang="en-US" sz="1050" kern="1400" dirty="0">
              <a:solidFill>
                <a:srgbClr val="000000"/>
              </a:solidFill>
              <a:latin typeface="Georgia" panose="02040502050405020303" pitchFamily="18" charset="0"/>
            </a:endParaRPr>
          </a:p>
          <a:p>
            <a:pPr marL="0" indent="0">
              <a:lnSpc>
                <a:spcPct val="119000"/>
              </a:lnSpc>
              <a:spcBef>
                <a:spcPts val="0"/>
              </a:spcBef>
              <a:spcAft>
                <a:spcPts val="600"/>
              </a:spcAft>
              <a:buNone/>
            </a:pPr>
            <a:endParaRPr lang="en-US" sz="500" kern="1400" dirty="0">
              <a:solidFill>
                <a:srgbClr val="000000"/>
              </a:solidFill>
              <a:latin typeface="Georgia" panose="02040502050405020303" pitchFamily="18" charset="0"/>
            </a:endParaRPr>
          </a:p>
        </p:txBody>
      </p:sp>
      <p:sp>
        <p:nvSpPr>
          <p:cNvPr id="69" name="Rectangle 21"/>
          <p:cNvSpPr>
            <a:spLocks noChangeArrowheads="1"/>
          </p:cNvSpPr>
          <p:nvPr/>
        </p:nvSpPr>
        <p:spPr bwMode="auto">
          <a:xfrm>
            <a:off x="457200" y="495066"/>
            <a:ext cx="2447451" cy="6830294"/>
          </a:xfrm>
          <a:prstGeom prst="rect">
            <a:avLst/>
          </a:prstGeom>
          <a:noFill/>
          <a:ln w="6350" algn="in">
            <a:solidFill>
              <a:schemeClr val="accent1">
                <a:lumMod val="50000"/>
              </a:schemeClr>
            </a:solidFill>
            <a:miter lim="800000"/>
            <a:headEnd/>
            <a:tailEnd/>
          </a:ln>
          <a:effectLst/>
          <a:extLst>
            <a:ext uri="{909E8E84-426E-40DD-AFC4-6F175D3DCCD1}">
              <a14:hiddenFill xmlns:a14="http://schemas.microsoft.com/office/drawing/2010/main">
                <a:solidFill>
                  <a:srgbClr val="DCD1D6"/>
                </a:solidFill>
              </a14:hiddenFill>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Placeholder 20"/>
          <p:cNvSpPr>
            <a:spLocks noGrp="1"/>
          </p:cNvSpPr>
          <p:nvPr>
            <p:ph type="body" sz="quarter" idx="12"/>
          </p:nvPr>
        </p:nvSpPr>
        <p:spPr>
          <a:xfrm>
            <a:off x="562735" y="553865"/>
            <a:ext cx="2304863" cy="6771495"/>
          </a:xfrm>
        </p:spPr>
        <p:txBody>
          <a:bodyPr/>
          <a:lstStyle/>
          <a:p>
            <a:pPr marL="0" indent="0">
              <a:lnSpc>
                <a:spcPct val="119000"/>
              </a:lnSpc>
              <a:spcBef>
                <a:spcPts val="0"/>
              </a:spcBef>
              <a:buNone/>
            </a:pPr>
            <a:endParaRPr lang="en-US" sz="1200" b="1" kern="1400" dirty="0">
              <a:solidFill>
                <a:srgbClr val="7B2F6B"/>
              </a:solidFill>
              <a:latin typeface="Century Gothic" panose="020B0502020202020204" pitchFamily="34" charset="0"/>
            </a:endParaRPr>
          </a:p>
          <a:p>
            <a:pPr marL="0" indent="0">
              <a:lnSpc>
                <a:spcPct val="119000"/>
              </a:lnSpc>
              <a:spcBef>
                <a:spcPts val="0"/>
              </a:spcBef>
              <a:buNone/>
            </a:pPr>
            <a:r>
              <a:rPr lang="en-US" sz="1200" b="1" kern="1400" dirty="0">
                <a:solidFill>
                  <a:srgbClr val="7B2F6B"/>
                </a:solidFill>
                <a:latin typeface="Century Gothic" panose="020B0502020202020204" pitchFamily="34" charset="0"/>
              </a:rPr>
              <a:t>What is this study?</a:t>
            </a:r>
            <a:endParaRPr lang="en-US" sz="1200" b="1" kern="1400" dirty="0">
              <a:solidFill>
                <a:srgbClr val="000000"/>
              </a:solidFill>
              <a:latin typeface="Century Gothic" panose="020B0502020202020204" pitchFamily="34" charset="0"/>
            </a:endParaRPr>
          </a:p>
          <a:p>
            <a:pPr marL="0" indent="0">
              <a:lnSpc>
                <a:spcPct val="119000"/>
              </a:lnSpc>
              <a:spcBef>
                <a:spcPts val="0"/>
              </a:spcBef>
              <a:buNone/>
            </a:pPr>
            <a:r>
              <a:rPr lang="en-US" sz="1000" kern="1400" dirty="0">
                <a:solidFill>
                  <a:srgbClr val="000000"/>
                </a:solidFill>
                <a:latin typeface="Century Gothic" panose="020B0502020202020204" pitchFamily="34" charset="0"/>
              </a:rPr>
              <a:t>The main purpose of this research study is to find out how the anti-HIV medication, dapivirine, enters and exits the body when administered via a vaginal ring.  The study will compare vaginal rings with a dose of either 100mg or 200mg of dapivirine, worn  consistently for 13 weeks, to a 25mg ring worn for 4 or 5 weeks at a time.  </a:t>
            </a:r>
          </a:p>
          <a:p>
            <a:pPr marL="0" indent="0">
              <a:lnSpc>
                <a:spcPct val="119000"/>
              </a:lnSpc>
              <a:spcBef>
                <a:spcPts val="0"/>
              </a:spcBef>
              <a:buNone/>
            </a:pPr>
            <a:r>
              <a:rPr lang="en-US" sz="1000" kern="1400" dirty="0">
                <a:solidFill>
                  <a:srgbClr val="000000"/>
                </a:solidFill>
                <a:latin typeface="Century Gothic" panose="020B0502020202020204" pitchFamily="34" charset="0"/>
              </a:rPr>
              <a:t> </a:t>
            </a:r>
          </a:p>
          <a:p>
            <a:pPr marL="0" indent="0">
              <a:lnSpc>
                <a:spcPct val="119000"/>
              </a:lnSpc>
              <a:spcBef>
                <a:spcPts val="0"/>
              </a:spcBef>
              <a:buNone/>
            </a:pPr>
            <a:r>
              <a:rPr lang="en-US" sz="1000" kern="1400" dirty="0">
                <a:solidFill>
                  <a:srgbClr val="000000"/>
                </a:solidFill>
                <a:latin typeface="Century Gothic" panose="020B0502020202020204" pitchFamily="34" charset="0"/>
              </a:rPr>
              <a:t>This research will also help determine if there are any differences in safety between the three rings.</a:t>
            </a:r>
          </a:p>
          <a:p>
            <a:pPr marL="0" indent="0">
              <a:lnSpc>
                <a:spcPct val="119000"/>
              </a:lnSpc>
              <a:spcBef>
                <a:spcPts val="0"/>
              </a:spcBef>
              <a:buNone/>
            </a:pPr>
            <a:r>
              <a:rPr lang="en-US" sz="1000" kern="1400" dirty="0">
                <a:solidFill>
                  <a:srgbClr val="000000"/>
                </a:solidFill>
                <a:latin typeface="Century Gothic" panose="020B0502020202020204" pitchFamily="34" charset="0"/>
              </a:rPr>
              <a:t> </a:t>
            </a:r>
          </a:p>
          <a:p>
            <a:pPr marL="0" indent="0">
              <a:lnSpc>
                <a:spcPct val="119000"/>
              </a:lnSpc>
              <a:spcBef>
                <a:spcPts val="0"/>
              </a:spcBef>
              <a:buNone/>
            </a:pPr>
            <a:r>
              <a:rPr lang="en-US" sz="1100" b="1" kern="1400" dirty="0">
                <a:solidFill>
                  <a:srgbClr val="7B2F6B"/>
                </a:solidFill>
                <a:latin typeface="Century Gothic" panose="020B0502020202020204" pitchFamily="34" charset="0"/>
              </a:rPr>
              <a:t>Why is this study being done?</a:t>
            </a:r>
            <a:endParaRPr lang="en-US" sz="1100" b="1" kern="1400" dirty="0">
              <a:solidFill>
                <a:srgbClr val="000000"/>
              </a:solidFill>
              <a:latin typeface="Century Gothic" panose="020B0502020202020204" pitchFamily="34" charset="0"/>
            </a:endParaRPr>
          </a:p>
          <a:p>
            <a:pPr marL="0" indent="0">
              <a:lnSpc>
                <a:spcPct val="119000"/>
              </a:lnSpc>
              <a:spcBef>
                <a:spcPts val="0"/>
              </a:spcBef>
              <a:spcAft>
                <a:spcPts val="800"/>
              </a:spcAft>
              <a:buNone/>
            </a:pPr>
            <a:r>
              <a:rPr lang="en-US" sz="1000" kern="1400" dirty="0">
                <a:solidFill>
                  <a:srgbClr val="000000"/>
                </a:solidFill>
                <a:latin typeface="Century Gothic" panose="020B0502020202020204" pitchFamily="34" charset="0"/>
              </a:rPr>
              <a:t>Since there is no cure for HIV/AIDS, studies are being done to find ways to prevent getting HIV. It may be especially important to have HIV prevention options available to women that fit their lifestyle. Vaginal rings can be cheap, discrete, and easy to use.  Thousands of women have participated in clinical trials testing the monthly 25mg dapivirine vaginal ring, which has been found to be safe and effective at preventing HIV.  This study is the first step in determining whether the two dapivirine vaginal rings intended for extended use could also provide a safe option for women.</a:t>
            </a:r>
          </a:p>
          <a:p>
            <a:pPr marL="0" indent="0">
              <a:lnSpc>
                <a:spcPct val="119000"/>
              </a:lnSpc>
              <a:spcBef>
                <a:spcPts val="0"/>
              </a:spcBef>
              <a:spcAft>
                <a:spcPts val="600"/>
              </a:spcAft>
              <a:buNone/>
            </a:pPr>
            <a:endParaRPr lang="en-US" sz="1050" kern="1400" dirty="0">
              <a:solidFill>
                <a:srgbClr val="000000"/>
              </a:solidFill>
              <a:latin typeface="Georgia" panose="02040502050405020303" pitchFamily="18" charset="0"/>
            </a:endParaRPr>
          </a:p>
          <a:p>
            <a:pPr marL="0" indent="0">
              <a:lnSpc>
                <a:spcPct val="119000"/>
              </a:lnSpc>
              <a:spcBef>
                <a:spcPts val="0"/>
              </a:spcBef>
              <a:spcAft>
                <a:spcPts val="600"/>
              </a:spcAft>
              <a:buNone/>
            </a:pPr>
            <a:endParaRPr lang="en-US" sz="500" kern="1400" dirty="0">
              <a:solidFill>
                <a:srgbClr val="000000"/>
              </a:solidFill>
              <a:latin typeface="Georgia" panose="02040502050405020303" pitchFamily="18" charset="0"/>
            </a:endParaRPr>
          </a:p>
        </p:txBody>
      </p:sp>
      <p:sp>
        <p:nvSpPr>
          <p:cNvPr id="30" name="Rectangle 21"/>
          <p:cNvSpPr>
            <a:spLocks noChangeArrowheads="1"/>
          </p:cNvSpPr>
          <p:nvPr/>
        </p:nvSpPr>
        <p:spPr bwMode="auto">
          <a:xfrm>
            <a:off x="3791076" y="473732"/>
            <a:ext cx="2447451" cy="6830294"/>
          </a:xfrm>
          <a:prstGeom prst="rect">
            <a:avLst/>
          </a:prstGeom>
          <a:noFill/>
          <a:ln w="6350" algn="in">
            <a:solidFill>
              <a:schemeClr val="accent1">
                <a:lumMod val="50000"/>
              </a:schemeClr>
            </a:solidFill>
            <a:miter lim="800000"/>
            <a:headEnd/>
            <a:tailEnd/>
          </a:ln>
          <a:effectLst/>
          <a:extLst>
            <a:ext uri="{909E8E84-426E-40DD-AFC4-6F175D3DCCD1}">
              <a14:hiddenFill xmlns:a14="http://schemas.microsoft.com/office/drawing/2010/main">
                <a:solidFill>
                  <a:srgbClr val="DCD1D6"/>
                </a:solidFill>
              </a14:hiddenFill>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0"/>
          <p:cNvSpPr/>
          <p:nvPr/>
        </p:nvSpPr>
        <p:spPr>
          <a:xfrm>
            <a:off x="477327" y="7010400"/>
            <a:ext cx="2427324" cy="29362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0"/>
          <p:cNvSpPr>
            <a:spLocks noGrp="1"/>
          </p:cNvSpPr>
          <p:nvPr>
            <p:ph type="body" sz="quarter" idx="12"/>
          </p:nvPr>
        </p:nvSpPr>
        <p:spPr>
          <a:xfrm>
            <a:off x="7283989" y="685800"/>
            <a:ext cx="2304863" cy="6771495"/>
          </a:xfrm>
        </p:spPr>
        <p:txBody>
          <a:bodyPr/>
          <a:lstStyle/>
          <a:p>
            <a:pPr marL="0" indent="0">
              <a:lnSpc>
                <a:spcPct val="119000"/>
              </a:lnSpc>
              <a:spcBef>
                <a:spcPts val="0"/>
              </a:spcBef>
              <a:buNone/>
            </a:pPr>
            <a:r>
              <a:rPr lang="en-US" sz="1200" b="1" kern="1400" dirty="0">
                <a:solidFill>
                  <a:srgbClr val="7B2F6B"/>
                </a:solidFill>
                <a:latin typeface="Century Gothic" panose="020B0502020202020204" pitchFamily="34" charset="0"/>
              </a:rPr>
              <a:t>Are there any risks to participation?</a:t>
            </a:r>
            <a:endParaRPr lang="en-US" sz="1200" b="1" kern="1400" dirty="0">
              <a:solidFill>
                <a:srgbClr val="000000"/>
              </a:solidFill>
              <a:latin typeface="Georgia" panose="02040502050405020303" pitchFamily="18" charset="0"/>
            </a:endParaRPr>
          </a:p>
          <a:p>
            <a:pPr marL="0" indent="0">
              <a:lnSpc>
                <a:spcPct val="119000"/>
              </a:lnSpc>
              <a:spcBef>
                <a:spcPts val="0"/>
              </a:spcBef>
              <a:buNone/>
            </a:pPr>
            <a:r>
              <a:rPr lang="en-US" sz="1000" kern="1400" dirty="0">
                <a:solidFill>
                  <a:srgbClr val="7B2F6B"/>
                </a:solidFill>
                <a:latin typeface="Century Gothic" panose="020B0502020202020204" pitchFamily="34" charset="0"/>
              </a:rPr>
              <a:t> </a:t>
            </a:r>
            <a:endParaRPr lang="en-US" sz="1000" kern="1400" dirty="0">
              <a:solidFill>
                <a:srgbClr val="000000"/>
              </a:solidFill>
              <a:latin typeface="Georgia" panose="02040502050405020303" pitchFamily="18" charset="0"/>
            </a:endParaRPr>
          </a:p>
          <a:p>
            <a:pPr marL="0" indent="0">
              <a:lnSpc>
                <a:spcPct val="119000"/>
              </a:lnSpc>
              <a:spcBef>
                <a:spcPts val="0"/>
              </a:spcBef>
              <a:buNone/>
            </a:pPr>
            <a:r>
              <a:rPr lang="en-US" sz="1000" kern="1400" dirty="0">
                <a:solidFill>
                  <a:srgbClr val="000000"/>
                </a:solidFill>
                <a:latin typeface="Century Gothic" panose="020B0502020202020204" pitchFamily="34" charset="0"/>
              </a:rPr>
              <a:t>Some women may feel uncomfortable wearing the ring or experience side effects, like vaginal irritation. Study staff  will discuss the risks of study participation and any concerns you may have at the screening visit and again before you make a final decision about joining the study.</a:t>
            </a:r>
          </a:p>
          <a:p>
            <a:pPr marL="0" indent="0">
              <a:lnSpc>
                <a:spcPct val="119000"/>
              </a:lnSpc>
              <a:spcBef>
                <a:spcPts val="0"/>
              </a:spcBef>
              <a:buNone/>
            </a:pPr>
            <a:endParaRPr lang="en-US" sz="1000" kern="1400" dirty="0">
              <a:solidFill>
                <a:srgbClr val="000000"/>
              </a:solidFill>
              <a:latin typeface="Century Gothic" panose="020B0502020202020204" pitchFamily="34" charset="0"/>
            </a:endParaRPr>
          </a:p>
          <a:p>
            <a:pPr marL="0" indent="0">
              <a:lnSpc>
                <a:spcPct val="119000"/>
              </a:lnSpc>
              <a:spcBef>
                <a:spcPts val="0"/>
              </a:spcBef>
              <a:buNone/>
            </a:pPr>
            <a:endParaRPr lang="en-US" sz="1000" kern="1400" dirty="0">
              <a:solidFill>
                <a:srgbClr val="000000"/>
              </a:solidFill>
              <a:latin typeface="Century Gothic" panose="020B0502020202020204" pitchFamily="34" charset="0"/>
            </a:endParaRPr>
          </a:p>
          <a:p>
            <a:pPr marL="0" indent="0">
              <a:lnSpc>
                <a:spcPct val="119000"/>
              </a:lnSpc>
              <a:spcBef>
                <a:spcPts val="0"/>
              </a:spcBef>
              <a:buNone/>
            </a:pPr>
            <a:endParaRPr lang="en-US" sz="1000" kern="1400" dirty="0">
              <a:solidFill>
                <a:srgbClr val="000000"/>
              </a:solidFill>
              <a:latin typeface="Century Gothic" panose="020B0502020202020204" pitchFamily="34" charset="0"/>
            </a:endParaRPr>
          </a:p>
          <a:p>
            <a:pPr marL="0" indent="0">
              <a:lnSpc>
                <a:spcPct val="119000"/>
              </a:lnSpc>
              <a:spcBef>
                <a:spcPts val="0"/>
              </a:spcBef>
              <a:buNone/>
            </a:pPr>
            <a:endParaRPr lang="en-US" sz="1000" kern="1400" dirty="0">
              <a:solidFill>
                <a:srgbClr val="000000"/>
              </a:solidFill>
              <a:latin typeface="Georgia" panose="02040502050405020303" pitchFamily="18" charset="0"/>
            </a:endParaRPr>
          </a:p>
          <a:p>
            <a:pPr marL="0" indent="0">
              <a:lnSpc>
                <a:spcPct val="119000"/>
              </a:lnSpc>
              <a:spcBef>
                <a:spcPts val="0"/>
              </a:spcBef>
              <a:buNone/>
            </a:pPr>
            <a:r>
              <a:rPr lang="en-US" sz="1000" kern="1400" dirty="0">
                <a:solidFill>
                  <a:srgbClr val="000000"/>
                </a:solidFill>
                <a:latin typeface="Century Gothic" panose="020B0502020202020204" pitchFamily="34" charset="0"/>
              </a:rPr>
              <a:t> </a:t>
            </a:r>
            <a:endParaRPr lang="en-US" sz="1000" kern="1400" dirty="0">
              <a:solidFill>
                <a:srgbClr val="000000"/>
              </a:solidFill>
              <a:latin typeface="Georgia" panose="02040502050405020303" pitchFamily="18" charset="0"/>
            </a:endParaRPr>
          </a:p>
          <a:p>
            <a:pPr marL="0" indent="0">
              <a:lnSpc>
                <a:spcPct val="119000"/>
              </a:lnSpc>
              <a:spcBef>
                <a:spcPts val="0"/>
              </a:spcBef>
              <a:buNone/>
            </a:pPr>
            <a:r>
              <a:rPr lang="en-US" sz="1000" kern="1400" dirty="0">
                <a:solidFill>
                  <a:srgbClr val="000000"/>
                </a:solidFill>
                <a:latin typeface="Century Gothic" panose="020B0502020202020204" pitchFamily="34" charset="0"/>
              </a:rPr>
              <a:t> </a:t>
            </a:r>
            <a:endParaRPr lang="en-US" sz="1000" kern="1400" dirty="0">
              <a:solidFill>
                <a:srgbClr val="000000"/>
              </a:solidFill>
              <a:latin typeface="Georgia" panose="02040502050405020303" pitchFamily="18" charset="0"/>
            </a:endParaRPr>
          </a:p>
          <a:p>
            <a:pPr marL="0" indent="0">
              <a:lnSpc>
                <a:spcPct val="119000"/>
              </a:lnSpc>
              <a:spcBef>
                <a:spcPts val="0"/>
              </a:spcBef>
              <a:buNone/>
            </a:pPr>
            <a:endParaRPr lang="en-US" sz="1200" b="1" kern="1400" dirty="0">
              <a:solidFill>
                <a:srgbClr val="7B2F6B"/>
              </a:solidFill>
              <a:latin typeface="Century Gothic" panose="020B0502020202020204" pitchFamily="34" charset="0"/>
            </a:endParaRPr>
          </a:p>
          <a:p>
            <a:pPr marL="0" indent="0">
              <a:lnSpc>
                <a:spcPct val="119000"/>
              </a:lnSpc>
              <a:spcBef>
                <a:spcPts val="0"/>
              </a:spcBef>
              <a:buNone/>
            </a:pPr>
            <a:endParaRPr lang="en-US" sz="1200" b="1" kern="1400" dirty="0">
              <a:solidFill>
                <a:srgbClr val="7B2F6B"/>
              </a:solidFill>
              <a:latin typeface="Century Gothic" panose="020B0502020202020204" pitchFamily="34" charset="0"/>
            </a:endParaRPr>
          </a:p>
          <a:p>
            <a:pPr marL="0" indent="0">
              <a:lnSpc>
                <a:spcPct val="119000"/>
              </a:lnSpc>
              <a:spcBef>
                <a:spcPts val="0"/>
              </a:spcBef>
              <a:buNone/>
            </a:pPr>
            <a:endParaRPr lang="en-US" sz="1200" b="1" kern="1400" dirty="0">
              <a:solidFill>
                <a:srgbClr val="7B2F6B"/>
              </a:solidFill>
              <a:latin typeface="Century Gothic" panose="020B0502020202020204" pitchFamily="34" charset="0"/>
            </a:endParaRPr>
          </a:p>
          <a:p>
            <a:pPr marL="0" indent="0">
              <a:lnSpc>
                <a:spcPct val="119000"/>
              </a:lnSpc>
              <a:spcBef>
                <a:spcPts val="0"/>
              </a:spcBef>
              <a:buNone/>
            </a:pPr>
            <a:endParaRPr lang="en-US" sz="1200" b="1" kern="1400" dirty="0">
              <a:solidFill>
                <a:srgbClr val="7B2F6B"/>
              </a:solidFill>
              <a:latin typeface="Century Gothic" panose="020B0502020202020204" pitchFamily="34" charset="0"/>
            </a:endParaRPr>
          </a:p>
          <a:p>
            <a:pPr marL="0" indent="0">
              <a:lnSpc>
                <a:spcPct val="119000"/>
              </a:lnSpc>
              <a:spcBef>
                <a:spcPts val="0"/>
              </a:spcBef>
              <a:buNone/>
            </a:pPr>
            <a:r>
              <a:rPr lang="en-US" sz="1200" b="1" kern="1400" dirty="0">
                <a:solidFill>
                  <a:srgbClr val="7B2F6B"/>
                </a:solidFill>
                <a:latin typeface="Century Gothic" panose="020B0502020202020204" pitchFamily="34" charset="0"/>
              </a:rPr>
              <a:t>Are there any benefits?</a:t>
            </a:r>
            <a:endParaRPr lang="en-US" sz="1200" b="1" kern="1400" dirty="0">
              <a:solidFill>
                <a:srgbClr val="000000"/>
              </a:solidFill>
              <a:latin typeface="Georgia" panose="02040502050405020303" pitchFamily="18" charset="0"/>
            </a:endParaRPr>
          </a:p>
          <a:p>
            <a:pPr marL="0" indent="0">
              <a:lnSpc>
                <a:spcPct val="119000"/>
              </a:lnSpc>
              <a:spcBef>
                <a:spcPts val="0"/>
              </a:spcBef>
              <a:buNone/>
            </a:pPr>
            <a:r>
              <a:rPr lang="en-US" sz="1000" kern="1400" dirty="0">
                <a:solidFill>
                  <a:srgbClr val="000000"/>
                </a:solidFill>
                <a:latin typeface="Century Gothic" panose="020B0502020202020204" pitchFamily="34" charset="0"/>
              </a:rPr>
              <a:t>There may be no direct benefit to women who participate.  However, study participants will receive counseling and testing for HIV and other sexually transmitted infections, and referrals for additional care, if necessary. Information learned from this study may help in the development of new HIV prevention methods.</a:t>
            </a:r>
            <a:endParaRPr lang="en-US" sz="1000" kern="1400" dirty="0">
              <a:solidFill>
                <a:srgbClr val="000000"/>
              </a:solidFill>
              <a:latin typeface="Georgia" panose="02040502050405020303" pitchFamily="18" charset="0"/>
            </a:endParaRPr>
          </a:p>
          <a:p>
            <a:pPr marL="0" indent="0">
              <a:lnSpc>
                <a:spcPct val="119000"/>
              </a:lnSpc>
              <a:spcBef>
                <a:spcPts val="0"/>
              </a:spcBef>
              <a:spcAft>
                <a:spcPts val="600"/>
              </a:spcAft>
            </a:pPr>
            <a:endParaRPr lang="en-US" sz="1200" kern="1400" dirty="0">
              <a:solidFill>
                <a:srgbClr val="000000"/>
              </a:solidFill>
              <a:latin typeface="Georgia" panose="02040502050405020303" pitchFamily="18" charset="0"/>
            </a:endParaRPr>
          </a:p>
          <a:p>
            <a:pPr marL="0" indent="0">
              <a:lnSpc>
                <a:spcPct val="119000"/>
              </a:lnSpc>
              <a:spcBef>
                <a:spcPts val="0"/>
              </a:spcBef>
              <a:spcAft>
                <a:spcPts val="600"/>
              </a:spcAft>
            </a:pPr>
            <a:endParaRPr lang="en-US" sz="1200" kern="1400" dirty="0">
              <a:solidFill>
                <a:srgbClr val="000000"/>
              </a:solidFill>
              <a:latin typeface="Georgia" panose="02040502050405020303" pitchFamily="18" charset="0"/>
            </a:endParaRPr>
          </a:p>
          <a:p>
            <a:pPr marL="0" indent="0">
              <a:lnSpc>
                <a:spcPct val="119000"/>
              </a:lnSpc>
              <a:spcBef>
                <a:spcPts val="0"/>
              </a:spcBef>
              <a:spcAft>
                <a:spcPts val="600"/>
              </a:spcAft>
              <a:buNone/>
            </a:pPr>
            <a:endParaRPr lang="en-US" sz="1050" kern="1400" dirty="0">
              <a:solidFill>
                <a:srgbClr val="000000"/>
              </a:solidFill>
              <a:latin typeface="Georgia" panose="02040502050405020303" pitchFamily="18" charset="0"/>
            </a:endParaRPr>
          </a:p>
          <a:p>
            <a:pPr marL="0" indent="0">
              <a:lnSpc>
                <a:spcPct val="119000"/>
              </a:lnSpc>
              <a:spcBef>
                <a:spcPts val="0"/>
              </a:spcBef>
              <a:spcAft>
                <a:spcPts val="600"/>
              </a:spcAft>
              <a:buNone/>
            </a:pPr>
            <a:endParaRPr lang="en-US" sz="500" kern="1400" dirty="0">
              <a:solidFill>
                <a:srgbClr val="000000"/>
              </a:solidFill>
              <a:latin typeface="Georgia" panose="02040502050405020303" pitchFamily="18" charset="0"/>
            </a:endParaRPr>
          </a:p>
        </p:txBody>
      </p:sp>
      <p:sp>
        <p:nvSpPr>
          <p:cNvPr id="34" name="Rectangle 21"/>
          <p:cNvSpPr>
            <a:spLocks noChangeArrowheads="1"/>
          </p:cNvSpPr>
          <p:nvPr/>
        </p:nvSpPr>
        <p:spPr bwMode="auto">
          <a:xfrm>
            <a:off x="7197757" y="495066"/>
            <a:ext cx="2447451" cy="6830294"/>
          </a:xfrm>
          <a:prstGeom prst="rect">
            <a:avLst/>
          </a:prstGeom>
          <a:noFill/>
          <a:ln w="6350" algn="in">
            <a:solidFill>
              <a:schemeClr val="accent1">
                <a:lumMod val="50000"/>
              </a:schemeClr>
            </a:solidFill>
            <a:miter lim="800000"/>
            <a:headEnd/>
            <a:tailEnd/>
          </a:ln>
          <a:effectLst/>
          <a:extLst>
            <a:ext uri="{909E8E84-426E-40DD-AFC4-6F175D3DCCD1}">
              <a14:hiddenFill xmlns:a14="http://schemas.microsoft.com/office/drawing/2010/main">
                <a:solidFill>
                  <a:srgbClr val="DCD1D6"/>
                </a:solidFill>
              </a14:hiddenFill>
            </a:ext>
            <a:ext uri="{AF507438-7753-43E0-B8FC-AC1667EBCBE1}">
              <a14:hiddenEffects xmlns:a14="http://schemas.microsoft.com/office/drawing/2010/main">
                <a:effectLst>
                  <a:outerShdw dist="35921" dir="2700000" algn="ctr" rotWithShape="0">
                    <a:srgbClr val="F4E7ED"/>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7304592" y="2971800"/>
            <a:ext cx="2220407" cy="167359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lgn="ctr">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59706790"/>
      </p:ext>
    </p:extLst>
  </p:cSld>
  <p:clrMapOvr>
    <a:masterClrMapping/>
  </p:clrMapOvr>
</p:sld>
</file>

<file path=ppt/theme/theme1.xml><?xml version="1.0" encoding="utf-8"?>
<a:theme xmlns:a="http://schemas.openxmlformats.org/drawingml/2006/main" name="BrochureColor">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362</Words>
  <Application>Microsoft Office PowerPoint</Application>
  <PresentationFormat>Custom</PresentationFormat>
  <Paragraphs>53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Cambria</vt:lpstr>
      <vt:lpstr>Century Gothic</vt:lpstr>
      <vt:lpstr>Georgia</vt:lpstr>
      <vt:lpstr>BrochureColor</vt:lpstr>
      <vt:lpstr>MTN-036 Study of Extended Duration Dapivirine Vaginal Ring for HIV Prevention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2017-07-17T17:48:15Z</dcterms:created>
  <dcterms:modified xsi:type="dcterms:W3CDTF">2017-07-17T18:11:38Z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